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Ubuntu"/>
      <p:regular r:id="rId51"/>
      <p:bold r:id="rId52"/>
      <p:italic r:id="rId53"/>
      <p:boldItalic r:id="rId54"/>
    </p:embeddedFont>
    <p:embeddedFont>
      <p:font typeface="Proxima Nova"/>
      <p:regular r:id="rId55"/>
      <p:bold r:id="rId56"/>
      <p:italic r:id="rId57"/>
      <p:boldItalic r:id="rId58"/>
    </p:embeddedFont>
    <p:embeddedFont>
      <p:font typeface="Lat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E07694-8899-4A5B-8070-FC83CF54830E}">
  <a:tblStyle styleId="{F8E07694-8899-4A5B-8070-FC83CF54830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at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Ubuntu-regular.fntdata"/><Relationship Id="rId50" Type="http://schemas.openxmlformats.org/officeDocument/2006/relationships/slide" Target="slides/slide44.xml"/><Relationship Id="rId53" Type="http://schemas.openxmlformats.org/officeDocument/2006/relationships/font" Target="fonts/Ubuntu-italic.fntdata"/><Relationship Id="rId52" Type="http://schemas.openxmlformats.org/officeDocument/2006/relationships/font" Target="fonts/Ubuntu-bold.fntdata"/><Relationship Id="rId11" Type="http://schemas.openxmlformats.org/officeDocument/2006/relationships/slide" Target="slides/slide5.xml"/><Relationship Id="rId55" Type="http://schemas.openxmlformats.org/officeDocument/2006/relationships/font" Target="fonts/ProximaNova-regular.fntdata"/><Relationship Id="rId10" Type="http://schemas.openxmlformats.org/officeDocument/2006/relationships/slide" Target="slides/slide4.xml"/><Relationship Id="rId54" Type="http://schemas.openxmlformats.org/officeDocument/2006/relationships/font" Target="fonts/Ubuntu-boldItalic.fntdata"/><Relationship Id="rId13" Type="http://schemas.openxmlformats.org/officeDocument/2006/relationships/slide" Target="slides/slide7.xml"/><Relationship Id="rId57" Type="http://schemas.openxmlformats.org/officeDocument/2006/relationships/font" Target="fonts/ProximaNova-italic.fntdata"/><Relationship Id="rId12" Type="http://schemas.openxmlformats.org/officeDocument/2006/relationships/slide" Target="slides/slide6.xml"/><Relationship Id="rId56" Type="http://schemas.openxmlformats.org/officeDocument/2006/relationships/font" Target="fonts/ProximaNova-bold.fntdata"/><Relationship Id="rId15" Type="http://schemas.openxmlformats.org/officeDocument/2006/relationships/slide" Target="slides/slide9.xml"/><Relationship Id="rId59" Type="http://schemas.openxmlformats.org/officeDocument/2006/relationships/font" Target="fonts/Lato-regular.fntdata"/><Relationship Id="rId14" Type="http://schemas.openxmlformats.org/officeDocument/2006/relationships/slide" Target="slides/slide8.xml"/><Relationship Id="rId58" Type="http://schemas.openxmlformats.org/officeDocument/2006/relationships/font" Target="fonts/ProximaNova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50a804783_1_6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750a804783_1_6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b2cc913ca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b2cc913ca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b2cc913ca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b2cc913ca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b2cc913ca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b2cc913ca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b2cc913ca_0_7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b2cc913ca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b2cc913ca_0_7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b2cc913ca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b2cc913ca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b2cc913ca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b2cc913ca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b2cc913ca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b2cc913ca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b2cc913ca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b2cc913ca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b2cc913ca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b2cc913ca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b2cc913ca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b2cc913ca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b2cc913ca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b2cc913ca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b2cc913ca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b2cc913ca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b2cc913ca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b2cc913ca_0_8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b2cc913ca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b2cc913ca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7b2cc913ca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b2cc913ca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b2cc913ca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b2cc913ca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b2cc913ca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b2cc913ca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b2cc913ca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b2cc913ca_0_9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b2cc913ca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b2cc913ca_0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b2cc913ca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7b2cc913ca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7b2cc913ca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b2cc913ca_0_5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b2cc913ca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b2cc913ca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b2cc913ca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7b2cc913ca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7b2cc913ca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b2cc913ca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b2cc913ca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b2cc913ca_0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b2cc913ca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b2cc913ca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7b2cc913ca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7b2cc913ca_0_9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7b2cc913ca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7b2cc913ca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7b2cc913ca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7b2cc913ca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7b2cc913ca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7b2cc913ca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7b2cc913ca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b2cc913ca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b2cc913ca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b2cc913ca_0_5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b2cc913ca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b2cc913ca_0_10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b2cc913ca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b2cc913ca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b2cc913ca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b2cc913ca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b2cc913ca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7b2cc913ca_0_10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7b2cc913ca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50a804783_1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50a804783_1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b2cc913ca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b2cc913ca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b2cc913ca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b2cc913ca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b2cc913ca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b2cc913ca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b2cc913ca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b2cc913ca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b2cc913ca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b2cc913ca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" name="Google Shape;66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ctrTitle"/>
          </p:nvPr>
        </p:nvSpPr>
        <p:spPr>
          <a:xfrm>
            <a:off x="4121700" y="1690575"/>
            <a:ext cx="47106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3000"/>
              <a:buFont typeface="Ubuntu"/>
              <a:buNone/>
              <a:defRPr b="1" sz="30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4121700" y="897975"/>
            <a:ext cx="471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6449" y="63088"/>
            <a:ext cx="866775" cy="9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/>
          <p:nvPr/>
        </p:nvSpPr>
        <p:spPr>
          <a:xfrm>
            <a:off x="7428025" y="63125"/>
            <a:ext cx="1639800" cy="906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76200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#DLUPC</a:t>
            </a:r>
            <a:endParaRPr sz="24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○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400"/>
              <a:buFont typeface="Proxima Nova"/>
              <a:buChar char="■"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buntu"/>
              <a:buNone/>
              <a:defRPr b="1" sz="3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buntu"/>
              <a:buChar char="●"/>
              <a:defRPr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Char char="○"/>
              <a:defRPr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Char char="■"/>
              <a:defRPr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●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○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■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●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○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■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595300" y="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●"/>
              <a:defRPr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9.png"/><Relationship Id="rId8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5.gif"/><Relationship Id="rId6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hyperlink" Target="https://doi.org/10.1037%2Fh0042519" TargetMode="External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i.org/10.1037%2Fh0042519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hyperlink" Target="https://www.springer.com/gp/book/9780387310732" TargetMode="External"/><Relationship Id="rId5" Type="http://schemas.openxmlformats.org/officeDocument/2006/relationships/hyperlink" Target="https://en.wikipedia.org/wiki/Perceptron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7.png"/><Relationship Id="rId9" Type="http://schemas.openxmlformats.org/officeDocument/2006/relationships/image" Target="../media/image5.jpg"/><Relationship Id="rId5" Type="http://schemas.openxmlformats.org/officeDocument/2006/relationships/hyperlink" Target="https://www.insight-centre.org/users/kevin-mcguinness" TargetMode="External"/><Relationship Id="rId6" Type="http://schemas.openxmlformats.org/officeDocument/2006/relationships/hyperlink" Target="https://www.insight-centre.org/" TargetMode="External"/><Relationship Id="rId7" Type="http://schemas.openxmlformats.org/officeDocument/2006/relationships/hyperlink" Target="http://dcu.ie/" TargetMode="External"/><Relationship Id="rId8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9.png"/><Relationship Id="rId8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hyperlink" Target="https://medium.com/@karpathy/yes-you-should-understand-backprop-e2f06eab496b" TargetMode="External"/><Relationship Id="rId6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Relationship Id="rId6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15.gif"/><Relationship Id="rId5" Type="http://schemas.openxmlformats.org/officeDocument/2006/relationships/image" Target="../media/image20.png"/><Relationship Id="rId6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reddit.com/r/learnmachinelearning/comments/lvehmi/deep_learning_activation_functions_using_dance/" TargetMode="External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/>
          <p:nvPr/>
        </p:nvSpPr>
        <p:spPr>
          <a:xfrm>
            <a:off x="-15875" y="1438275"/>
            <a:ext cx="9159900" cy="2121600"/>
          </a:xfrm>
          <a:prstGeom prst="rect">
            <a:avLst/>
          </a:prstGeom>
          <a:solidFill>
            <a:srgbClr val="00B4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533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Lecture 1b</a:t>
            </a:r>
            <a:endParaRPr b="1">
              <a:solidFill>
                <a:srgbClr val="FFFFFF"/>
              </a:solidFill>
            </a:endParaRPr>
          </a:p>
          <a:p>
            <a:pPr indent="0" lvl="0" marL="533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4800">
                <a:solidFill>
                  <a:srgbClr val="FFFFFF"/>
                </a:solidFill>
              </a:rPr>
              <a:t>The Perceptron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82" name="Google Shape;82;p20"/>
          <p:cNvSpPr txBox="1"/>
          <p:nvPr/>
        </p:nvSpPr>
        <p:spPr>
          <a:xfrm>
            <a:off x="546100" y="3205500"/>
            <a:ext cx="6177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Master in Big Data Solutions 20</a:t>
            </a:r>
            <a:r>
              <a:rPr b="1" lang="en">
                <a:solidFill>
                  <a:schemeClr val="lt1"/>
                </a:solidFill>
              </a:rPr>
              <a:t>20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-20</a:t>
            </a:r>
            <a:r>
              <a:rPr b="1" lang="en">
                <a:solidFill>
                  <a:schemeClr val="lt1"/>
                </a:solidFill>
              </a:rPr>
              <a:t>21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Artificial Intelligence</a:t>
            </a:r>
            <a:endParaRPr/>
          </a:p>
        </p:txBody>
      </p:sp>
      <p:pic>
        <p:nvPicPr>
          <p:cNvPr descr="Logo-BTS.jpg" id="83" name="Google Shape;8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77403"/>
            <a:ext cx="1650206" cy="365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6767" y="2049660"/>
            <a:ext cx="898922" cy="89892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0"/>
          <p:cNvSpPr txBox="1"/>
          <p:nvPr/>
        </p:nvSpPr>
        <p:spPr>
          <a:xfrm>
            <a:off x="2476864" y="3960410"/>
            <a:ext cx="1690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Xavier Giró</a:t>
            </a:r>
            <a:endParaRPr i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xavier.giro@bts.tech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100" y="3645824"/>
            <a:ext cx="1457550" cy="14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Regression to Classification</a:t>
            </a:r>
            <a:endParaRPr/>
          </a:p>
        </p:txBody>
      </p:sp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29"/>
          <p:cNvSpPr txBox="1"/>
          <p:nvPr/>
        </p:nvSpPr>
        <p:spPr>
          <a:xfrm>
            <a:off x="228600" y="735850"/>
            <a:ext cx="8704200" cy="747300"/>
          </a:xfrm>
          <a:prstGeom prst="rect">
            <a:avLst/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Question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: Could we map all cats to negative values and all dogs to positive values ?</a:t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5" name="Google Shape;225;p29"/>
          <p:cNvSpPr/>
          <p:nvPr/>
        </p:nvSpPr>
        <p:spPr>
          <a:xfrm>
            <a:off x="1835100" y="2969300"/>
            <a:ext cx="5067600" cy="747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CF0F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Linear regression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w·x+b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6" name="Google Shape;226;p29"/>
          <p:cNvSpPr/>
          <p:nvPr/>
        </p:nvSpPr>
        <p:spPr>
          <a:xfrm>
            <a:off x="7484875" y="1803450"/>
            <a:ext cx="1278900" cy="57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1-D space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325" y="42465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900" y="4234575"/>
            <a:ext cx="758403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9300" y="4298838"/>
            <a:ext cx="758400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5075" y="4268600"/>
            <a:ext cx="673767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4412" y="4268588"/>
            <a:ext cx="673775" cy="5046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9"/>
          <p:cNvCxnSpPr/>
          <p:nvPr/>
        </p:nvCxnSpPr>
        <p:spPr>
          <a:xfrm flipH="1" rot="10800000">
            <a:off x="1528800" y="4147400"/>
            <a:ext cx="5463000" cy="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29"/>
          <p:cNvSpPr txBox="1"/>
          <p:nvPr/>
        </p:nvSpPr>
        <p:spPr>
          <a:xfrm>
            <a:off x="7073925" y="3975150"/>
            <a:ext cx="3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x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7484875" y="3860850"/>
            <a:ext cx="1278900" cy="57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1-D space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35" name="Google Shape;235;p29"/>
          <p:cNvCxnSpPr/>
          <p:nvPr/>
        </p:nvCxnSpPr>
        <p:spPr>
          <a:xfrm>
            <a:off x="4946025" y="3778175"/>
            <a:ext cx="9300" cy="1147200"/>
          </a:xfrm>
          <a:prstGeom prst="straightConnector1">
            <a:avLst/>
          </a:prstGeom>
          <a:noFill/>
          <a:ln cap="flat" cmpd="sng" w="28575">
            <a:solidFill>
              <a:srgbClr val="2980B9"/>
            </a:solidFill>
            <a:prstDash val="lgDash"/>
            <a:round/>
            <a:headEnd len="med" w="med" type="none"/>
            <a:tailEnd len="med" w="med" type="none"/>
          </a:ln>
        </p:spPr>
      </p:cxnSp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525" y="21891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900" y="2177175"/>
            <a:ext cx="758403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2241438"/>
            <a:ext cx="758400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6875" y="2211200"/>
            <a:ext cx="673767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2412" y="2211188"/>
            <a:ext cx="673775" cy="5046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29"/>
          <p:cNvCxnSpPr/>
          <p:nvPr/>
        </p:nvCxnSpPr>
        <p:spPr>
          <a:xfrm flipH="1" rot="10800000">
            <a:off x="357325" y="2089900"/>
            <a:ext cx="6558300" cy="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29"/>
          <p:cNvSpPr txBox="1"/>
          <p:nvPr/>
        </p:nvSpPr>
        <p:spPr>
          <a:xfrm>
            <a:off x="6997725" y="1917750"/>
            <a:ext cx="3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43" name="Google Shape;243;p29"/>
          <p:cNvCxnSpPr/>
          <p:nvPr/>
        </p:nvCxnSpPr>
        <p:spPr>
          <a:xfrm>
            <a:off x="4363050" y="1927625"/>
            <a:ext cx="6000" cy="791400"/>
          </a:xfrm>
          <a:prstGeom prst="straightConnector1">
            <a:avLst/>
          </a:prstGeom>
          <a:noFill/>
          <a:ln cap="flat" cmpd="sng" w="28575">
            <a:solidFill>
              <a:srgbClr val="2980B9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44" name="Google Shape;244;p29"/>
          <p:cNvSpPr txBox="1"/>
          <p:nvPr/>
        </p:nvSpPr>
        <p:spPr>
          <a:xfrm>
            <a:off x="4197675" y="3777375"/>
            <a:ext cx="3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4172375" y="1589725"/>
            <a:ext cx="3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1" name="Google Shape;251;p30"/>
          <p:cNvCxnSpPr/>
          <p:nvPr/>
        </p:nvCxnSpPr>
        <p:spPr>
          <a:xfrm rot="10800000">
            <a:off x="4287225" y="2857900"/>
            <a:ext cx="11100" cy="13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30"/>
          <p:cNvSpPr txBox="1"/>
          <p:nvPr/>
        </p:nvSpPr>
        <p:spPr>
          <a:xfrm>
            <a:off x="3785625" y="2908350"/>
            <a:ext cx="3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1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53" name="Google Shape;253;p30"/>
          <p:cNvCxnSpPr/>
          <p:nvPr/>
        </p:nvCxnSpPr>
        <p:spPr>
          <a:xfrm flipH="1" rot="10800000">
            <a:off x="4118925" y="3097650"/>
            <a:ext cx="3594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30"/>
          <p:cNvCxnSpPr/>
          <p:nvPr/>
        </p:nvCxnSpPr>
        <p:spPr>
          <a:xfrm>
            <a:off x="385525" y="4203200"/>
            <a:ext cx="3925500" cy="69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0"/>
          <p:cNvCxnSpPr/>
          <p:nvPr/>
        </p:nvCxnSpPr>
        <p:spPr>
          <a:xfrm flipH="1" rot="10800000">
            <a:off x="4289925" y="3095850"/>
            <a:ext cx="2475600" cy="186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0"/>
          <p:cNvSpPr txBox="1"/>
          <p:nvPr/>
        </p:nvSpPr>
        <p:spPr>
          <a:xfrm>
            <a:off x="3933200" y="2375350"/>
            <a:ext cx="119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y=u(a)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228600" y="735850"/>
            <a:ext cx="8704200" cy="756600"/>
          </a:xfrm>
          <a:prstGeom prst="rect">
            <a:avLst/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Question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: How could we numerically encode the two classes as 0 (cats) and 1 (dogs) ?</a:t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8" name="Google Shape;258;p3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Regression to Classification</a:t>
            </a:r>
            <a:endParaRPr/>
          </a:p>
        </p:txBody>
      </p:sp>
      <p:sp>
        <p:nvSpPr>
          <p:cNvPr id="259" name="Google Shape;259;p30"/>
          <p:cNvSpPr/>
          <p:nvPr/>
        </p:nvSpPr>
        <p:spPr>
          <a:xfrm>
            <a:off x="7484875" y="3937050"/>
            <a:ext cx="1278900" cy="57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1-D space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525" y="43227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900" y="4310775"/>
            <a:ext cx="758403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4375038"/>
            <a:ext cx="758400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6875" y="4344800"/>
            <a:ext cx="673767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2412" y="4344788"/>
            <a:ext cx="673775" cy="5046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30"/>
          <p:cNvCxnSpPr/>
          <p:nvPr/>
        </p:nvCxnSpPr>
        <p:spPr>
          <a:xfrm flipH="1" rot="10800000">
            <a:off x="357325" y="4223500"/>
            <a:ext cx="6558300" cy="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30"/>
          <p:cNvSpPr txBox="1"/>
          <p:nvPr/>
        </p:nvSpPr>
        <p:spPr>
          <a:xfrm>
            <a:off x="6997725" y="4051350"/>
            <a:ext cx="3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7" name="Google Shape;267;p30"/>
          <p:cNvSpPr txBox="1"/>
          <p:nvPr/>
        </p:nvSpPr>
        <p:spPr>
          <a:xfrm>
            <a:off x="4188625" y="4310775"/>
            <a:ext cx="3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31"/>
          <p:cNvCxnSpPr/>
          <p:nvPr/>
        </p:nvCxnSpPr>
        <p:spPr>
          <a:xfrm rot="10800000">
            <a:off x="4287225" y="2857900"/>
            <a:ext cx="11100" cy="13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31"/>
          <p:cNvSpPr txBox="1"/>
          <p:nvPr/>
        </p:nvSpPr>
        <p:spPr>
          <a:xfrm>
            <a:off x="3785625" y="2908350"/>
            <a:ext cx="3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1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75" name="Google Shape;275;p31"/>
          <p:cNvCxnSpPr/>
          <p:nvPr/>
        </p:nvCxnSpPr>
        <p:spPr>
          <a:xfrm flipH="1" rot="10800000">
            <a:off x="4118925" y="3097650"/>
            <a:ext cx="3594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31"/>
          <p:cNvCxnSpPr/>
          <p:nvPr/>
        </p:nvCxnSpPr>
        <p:spPr>
          <a:xfrm>
            <a:off x="385525" y="4203200"/>
            <a:ext cx="3925500" cy="69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31"/>
          <p:cNvCxnSpPr/>
          <p:nvPr/>
        </p:nvCxnSpPr>
        <p:spPr>
          <a:xfrm flipH="1" rot="10800000">
            <a:off x="4289925" y="3095850"/>
            <a:ext cx="2475600" cy="186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31"/>
          <p:cNvSpPr txBox="1"/>
          <p:nvPr/>
        </p:nvSpPr>
        <p:spPr>
          <a:xfrm>
            <a:off x="3933200" y="2375350"/>
            <a:ext cx="119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y=u(a)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228600" y="735850"/>
            <a:ext cx="8704200" cy="756600"/>
          </a:xfrm>
          <a:prstGeom prst="rect">
            <a:avLst/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Question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: How could we numerically encode the two classes as 0 (cats) and 1 (dogs) ?</a:t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0" name="Google Shape;280;p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Regression to Classification</a:t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>
            <a:off x="7484875" y="3937050"/>
            <a:ext cx="1278900" cy="57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1-D space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525" y="43227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900" y="4310775"/>
            <a:ext cx="758403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4375038"/>
            <a:ext cx="758400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6875" y="4344800"/>
            <a:ext cx="673767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2412" y="4344788"/>
            <a:ext cx="673775" cy="5046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31"/>
          <p:cNvCxnSpPr/>
          <p:nvPr/>
        </p:nvCxnSpPr>
        <p:spPr>
          <a:xfrm flipH="1" rot="10800000">
            <a:off x="357325" y="4223500"/>
            <a:ext cx="6558300" cy="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31"/>
          <p:cNvSpPr txBox="1"/>
          <p:nvPr/>
        </p:nvSpPr>
        <p:spPr>
          <a:xfrm>
            <a:off x="6997725" y="4051350"/>
            <a:ext cx="3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4188625" y="4310775"/>
            <a:ext cx="3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0" name="Google Shape;290;p31"/>
          <p:cNvSpPr txBox="1"/>
          <p:nvPr/>
        </p:nvSpPr>
        <p:spPr>
          <a:xfrm>
            <a:off x="350000" y="1615550"/>
            <a:ext cx="858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The </a:t>
            </a:r>
            <a:r>
              <a:rPr b="1" lang="en" sz="1800">
                <a:latin typeface="Ubuntu"/>
                <a:ea typeface="Ubuntu"/>
                <a:cs typeface="Ubuntu"/>
                <a:sym typeface="Ubuntu"/>
              </a:rPr>
              <a:t>heaviside (or step)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function could generate the mapping.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0800" y="2453911"/>
            <a:ext cx="2961612" cy="787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32"/>
          <p:cNvSpPr/>
          <p:nvPr/>
        </p:nvSpPr>
        <p:spPr>
          <a:xfrm>
            <a:off x="945500" y="3099825"/>
            <a:ext cx="223800" cy="38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2"/>
          <p:cNvGrpSpPr/>
          <p:nvPr/>
        </p:nvGrpSpPr>
        <p:grpSpPr>
          <a:xfrm>
            <a:off x="1254200" y="2137188"/>
            <a:ext cx="3581562" cy="2454034"/>
            <a:chOff x="412300" y="1583575"/>
            <a:chExt cx="3581562" cy="2454034"/>
          </a:xfrm>
        </p:grpSpPr>
        <p:pic>
          <p:nvPicPr>
            <p:cNvPr id="299" name="Google Shape;299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2300" y="1583575"/>
              <a:ext cx="3581562" cy="245403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0" name="Google Shape;300;p32"/>
            <p:cNvCxnSpPr/>
            <p:nvPr/>
          </p:nvCxnSpPr>
          <p:spPr>
            <a:xfrm>
              <a:off x="1450450" y="1652175"/>
              <a:ext cx="2085900" cy="22008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1" name="Google Shape;301;p32"/>
          <p:cNvSpPr txBox="1"/>
          <p:nvPr/>
        </p:nvSpPr>
        <p:spPr>
          <a:xfrm>
            <a:off x="357875" y="3013663"/>
            <a:ext cx="935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x</a:t>
            </a:r>
            <a:r>
              <a:rPr baseline="-25000" lang="en" sz="1800">
                <a:latin typeface="Ubuntu"/>
                <a:ea typeface="Ubuntu"/>
                <a:cs typeface="Ubuntu"/>
                <a:sym typeface="Ubuntu"/>
              </a:rPr>
              <a:t>2</a:t>
            </a:r>
            <a:endParaRPr baseline="-25000"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1333975" y="4438813"/>
            <a:ext cx="32853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x</a:t>
            </a:r>
            <a:r>
              <a:rPr baseline="-25000" lang="en" sz="1800">
                <a:latin typeface="Ubuntu"/>
                <a:ea typeface="Ubuntu"/>
                <a:cs typeface="Ubuntu"/>
                <a:sym typeface="Ubuntu"/>
              </a:rPr>
              <a:t>1</a:t>
            </a:r>
            <a:endParaRPr baseline="-25000"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3" name="Google Shape;3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875" y="3417988"/>
            <a:ext cx="450399" cy="6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4777" y="2526710"/>
            <a:ext cx="689388" cy="6624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5" name="Google Shape;305;p32"/>
          <p:cNvSpPr txBox="1"/>
          <p:nvPr/>
        </p:nvSpPr>
        <p:spPr>
          <a:xfrm>
            <a:off x="280650" y="819500"/>
            <a:ext cx="858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The same reasoning can be applied to 2-D (or N-D) representations: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6" name="Google Shape;306;p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Regression to Classification</a:t>
            </a:r>
            <a:endParaRPr/>
          </a:p>
        </p:txBody>
      </p:sp>
      <p:sp>
        <p:nvSpPr>
          <p:cNvPr id="307" name="Google Shape;307;p32"/>
          <p:cNvSpPr/>
          <p:nvPr/>
        </p:nvSpPr>
        <p:spPr>
          <a:xfrm>
            <a:off x="2501225" y="1392200"/>
            <a:ext cx="1278900" cy="57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2-D space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2775" y="2611124"/>
            <a:ext cx="2961612" cy="7878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80B9"/>
                </a:solidFill>
              </a:rPr>
              <a:t>Outline</a:t>
            </a:r>
            <a:endParaRPr>
              <a:solidFill>
                <a:srgbClr val="2980B9"/>
              </a:solidFill>
            </a:endParaRPr>
          </a:p>
        </p:txBody>
      </p:sp>
      <p:sp>
        <p:nvSpPr>
          <p:cNvPr id="315" name="Google Shape;31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From Linear Regression to Binary Classification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b="1"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The Perceptron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Logistic Regression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Decision Threshold &amp; Metrics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Other Activation functions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Implementation with PyTorch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" name="Google Shape;3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575" y="761638"/>
            <a:ext cx="5359869" cy="35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Neuron Model (Perceptron)</a:t>
            </a:r>
            <a:endParaRPr/>
          </a:p>
        </p:txBody>
      </p:sp>
      <p:sp>
        <p:nvSpPr>
          <p:cNvPr id="323" name="Google Shape;323;p34"/>
          <p:cNvSpPr txBox="1"/>
          <p:nvPr/>
        </p:nvSpPr>
        <p:spPr>
          <a:xfrm>
            <a:off x="921225" y="4541700"/>
            <a:ext cx="7447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Rosenblatt, F. (1958). </a:t>
            </a:r>
            <a:r>
              <a:rPr lang="en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The perceptron: a probabilistic model for information storage and organization in the brain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. Psychological review, 65(6), 386.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24" name="Google Shape;32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72" y="3905484"/>
            <a:ext cx="885650" cy="1151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3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Neuron Model (Perceptron)</a:t>
            </a:r>
            <a:endParaRPr/>
          </a:p>
        </p:txBody>
      </p:sp>
      <p:sp>
        <p:nvSpPr>
          <p:cNvPr id="331" name="Google Shape;331;p35"/>
          <p:cNvSpPr txBox="1"/>
          <p:nvPr/>
        </p:nvSpPr>
        <p:spPr>
          <a:xfrm>
            <a:off x="112825" y="4541700"/>
            <a:ext cx="825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Rosenblatt, F. (1958). </a:t>
            </a:r>
            <a:r>
              <a:rPr lang="en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The perceptron: a probabilistic model for information storage and organization in the brain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. Psychological review, 65(6), 386.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2" name="Google Shape;332;p35"/>
          <p:cNvPicPr preferRelativeResize="0"/>
          <p:nvPr/>
        </p:nvPicPr>
        <p:blipFill rotWithShape="1">
          <a:blip r:embed="rId4">
            <a:alphaModFix/>
          </a:blip>
          <a:srcRect b="30858" l="0" r="0" t="0"/>
          <a:stretch/>
        </p:blipFill>
        <p:spPr>
          <a:xfrm>
            <a:off x="287975" y="1888494"/>
            <a:ext cx="4176275" cy="234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0425" y="1980488"/>
            <a:ext cx="3224625" cy="21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5"/>
          <p:cNvSpPr txBox="1"/>
          <p:nvPr/>
        </p:nvSpPr>
        <p:spPr>
          <a:xfrm>
            <a:off x="174000" y="790475"/>
            <a:ext cx="8777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The Perceptron is seen as an </a:t>
            </a:r>
            <a:r>
              <a:rPr b="1" lang="en" sz="1800" u="sng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analogy</a:t>
            </a:r>
            <a:r>
              <a:rPr lang="en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to a biological neuron because they fire an impulse once the sum of all inputs is over a threshold. </a:t>
            </a:r>
            <a:endParaRPr sz="1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3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Neuron Model (Perceptron)</a:t>
            </a:r>
            <a:endParaRPr/>
          </a:p>
        </p:txBody>
      </p:sp>
      <p:sp>
        <p:nvSpPr>
          <p:cNvPr id="341" name="Google Shape;341;p36"/>
          <p:cNvSpPr txBox="1"/>
          <p:nvPr/>
        </p:nvSpPr>
        <p:spPr>
          <a:xfrm>
            <a:off x="264625" y="572700"/>
            <a:ext cx="82560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Ubuntu"/>
                <a:ea typeface="Ubuntu"/>
                <a:cs typeface="Ubuntu"/>
                <a:sym typeface="Ubuntu"/>
              </a:rPr>
              <a:t>Mark I Perceptron machine</a:t>
            </a:r>
            <a:r>
              <a:rPr lang="en" sz="1700">
                <a:latin typeface="Ubuntu"/>
                <a:ea typeface="Ubuntu"/>
                <a:cs typeface="Ubuntu"/>
                <a:sym typeface="Ubuntu"/>
              </a:rPr>
              <a:t>: First implementation of the perceptron. Input: a camera with 20×20 cadmium sulfide photocells to capture a 400-pixel image. </a:t>
            </a:r>
            <a:endParaRPr sz="17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42" name="Google Shape;3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288" y="1448525"/>
            <a:ext cx="271462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6"/>
          <p:cNvSpPr txBox="1"/>
          <p:nvPr/>
        </p:nvSpPr>
        <p:spPr>
          <a:xfrm>
            <a:off x="321225" y="1903175"/>
            <a:ext cx="2355900" cy="14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Patch panel that set different combinations of input features.</a:t>
            </a:r>
            <a:endParaRPr sz="18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4" name="Google Shape;344;p36"/>
          <p:cNvSpPr txBox="1"/>
          <p:nvPr/>
        </p:nvSpPr>
        <p:spPr>
          <a:xfrm>
            <a:off x="6534000" y="2053650"/>
            <a:ext cx="23559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Arrays of potentiometers that implemented the adaptive weights</a:t>
            </a:r>
            <a:endParaRPr sz="18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45" name="Google Shape;345;p36"/>
          <p:cNvCxnSpPr/>
          <p:nvPr/>
        </p:nvCxnSpPr>
        <p:spPr>
          <a:xfrm>
            <a:off x="2419650" y="2575275"/>
            <a:ext cx="1740300" cy="247500"/>
          </a:xfrm>
          <a:prstGeom prst="straightConnector1">
            <a:avLst/>
          </a:prstGeom>
          <a:noFill/>
          <a:ln cap="flat" cmpd="sng" w="38100">
            <a:solidFill>
              <a:srgbClr val="2980B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36"/>
          <p:cNvCxnSpPr>
            <a:stCxn id="344" idx="1"/>
          </p:cNvCxnSpPr>
          <p:nvPr/>
        </p:nvCxnSpPr>
        <p:spPr>
          <a:xfrm flipH="1">
            <a:off x="5454900" y="2571750"/>
            <a:ext cx="1079100" cy="336000"/>
          </a:xfrm>
          <a:prstGeom prst="straightConnector1">
            <a:avLst/>
          </a:prstGeom>
          <a:noFill/>
          <a:ln cap="flat" cmpd="sng" w="38100">
            <a:solidFill>
              <a:srgbClr val="2980B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36"/>
          <p:cNvSpPr txBox="1"/>
          <p:nvPr/>
        </p:nvSpPr>
        <p:spPr>
          <a:xfrm>
            <a:off x="112825" y="4809300"/>
            <a:ext cx="82560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Ubuntu"/>
                <a:ea typeface="Ubuntu"/>
                <a:cs typeface="Ubuntu"/>
                <a:sym typeface="Ubuntu"/>
              </a:rPr>
              <a:t>Source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: Bishop, Christopher M. (2006). </a:t>
            </a:r>
            <a:r>
              <a:rPr lang="en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Pattern Recognition and Machine Learning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. Springer (via </a:t>
            </a:r>
            <a:r>
              <a:rPr lang="en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5"/>
              </a:rPr>
              <a:t>Wikipedia</a:t>
            </a:r>
            <a:r>
              <a:rPr lang="en" sz="1200">
                <a:latin typeface="Ubuntu"/>
                <a:ea typeface="Ubuntu"/>
                <a:cs typeface="Ubuntu"/>
                <a:sym typeface="Ubuntu"/>
              </a:rPr>
              <a:t>). 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7"/>
          <p:cNvPicPr preferRelativeResize="0"/>
          <p:nvPr/>
        </p:nvPicPr>
        <p:blipFill rotWithShape="1">
          <a:blip r:embed="rId3">
            <a:alphaModFix/>
          </a:blip>
          <a:srcRect b="0" l="5365" r="0" t="0"/>
          <a:stretch/>
        </p:blipFill>
        <p:spPr>
          <a:xfrm>
            <a:off x="1188650" y="1212175"/>
            <a:ext cx="6999649" cy="35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" name="Google Shape;354;p3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Neuron Model (Perceptron)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0" name="Google Shape;360;p38"/>
          <p:cNvPicPr preferRelativeResize="0"/>
          <p:nvPr/>
        </p:nvPicPr>
        <p:blipFill rotWithShape="1">
          <a:blip r:embed="rId3">
            <a:alphaModFix/>
          </a:blip>
          <a:srcRect b="0" l="5365" r="0" t="0"/>
          <a:stretch/>
        </p:blipFill>
        <p:spPr>
          <a:xfrm>
            <a:off x="91875" y="1429650"/>
            <a:ext cx="6999649" cy="35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8"/>
          <p:cNvSpPr/>
          <p:nvPr/>
        </p:nvSpPr>
        <p:spPr>
          <a:xfrm>
            <a:off x="1994975" y="2035675"/>
            <a:ext cx="1113000" cy="2904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8"/>
          <p:cNvSpPr/>
          <p:nvPr/>
        </p:nvSpPr>
        <p:spPr>
          <a:xfrm>
            <a:off x="3450200" y="1604500"/>
            <a:ext cx="906300" cy="88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8"/>
          <p:cNvSpPr txBox="1"/>
          <p:nvPr/>
        </p:nvSpPr>
        <p:spPr>
          <a:xfrm>
            <a:off x="233150" y="730325"/>
            <a:ext cx="871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Weights and bias </a:t>
            </a:r>
            <a:r>
              <a:rPr lang="en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are the parameters that define the behavior. They 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must be estimated during training.</a:t>
            </a:r>
            <a:endParaRPr sz="1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4" name="Google Shape;364;p3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Neuron Model (Perceptron)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93" name="Google Shape;93;p21"/>
          <p:cNvSpPr txBox="1"/>
          <p:nvPr/>
        </p:nvSpPr>
        <p:spPr>
          <a:xfrm>
            <a:off x="3852363" y="1379575"/>
            <a:ext cx="3065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Santiago Pascual</a:t>
            </a:r>
            <a:endParaRPr sz="2400"/>
          </a:p>
        </p:txBody>
      </p:sp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238" y="1340050"/>
            <a:ext cx="1405200" cy="1440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UPC talp" id="95" name="Google Shape;95;p21"/>
          <p:cNvPicPr preferRelativeResize="0"/>
          <p:nvPr/>
        </p:nvPicPr>
        <p:blipFill rotWithShape="1">
          <a:blip r:embed="rId4">
            <a:alphaModFix/>
          </a:blip>
          <a:srcRect b="13991" l="3197" r="5185" t="13665"/>
          <a:stretch/>
        </p:blipFill>
        <p:spPr>
          <a:xfrm>
            <a:off x="4250188" y="1893150"/>
            <a:ext cx="1771400" cy="902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21"/>
          <p:cNvGrpSpPr/>
          <p:nvPr/>
        </p:nvGrpSpPr>
        <p:grpSpPr>
          <a:xfrm>
            <a:off x="2226241" y="3275422"/>
            <a:ext cx="4084837" cy="1529223"/>
            <a:chOff x="2534000" y="1807134"/>
            <a:chExt cx="4084837" cy="1529223"/>
          </a:xfrm>
        </p:grpSpPr>
        <p:sp>
          <p:nvSpPr>
            <p:cNvPr id="97" name="Google Shape;97;p21"/>
            <p:cNvSpPr txBox="1"/>
            <p:nvPr/>
          </p:nvSpPr>
          <p:spPr>
            <a:xfrm>
              <a:off x="3902638" y="1807134"/>
              <a:ext cx="2716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434343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Kevin McGuinness</a:t>
              </a:r>
              <a:endParaRPr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78909C"/>
                  </a:solidFill>
                  <a:latin typeface="Ubuntu"/>
                  <a:ea typeface="Ubuntu"/>
                  <a:cs typeface="Ubuntu"/>
                  <a:sym typeface="Ubuntu"/>
                </a:rPr>
                <a:t>kevin.mcguinness@dcu.ie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8" name="Google Shape;98;p21"/>
            <p:cNvSpPr txBox="1"/>
            <p:nvPr/>
          </p:nvSpPr>
          <p:spPr>
            <a:xfrm>
              <a:off x="3902638" y="2480757"/>
              <a:ext cx="2716200" cy="8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Research Fellow</a:t>
              </a:r>
              <a:endPara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Insight Centre for Data Analytics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Dublin City University</a:t>
              </a:r>
              <a:endParaRPr sz="900">
                <a:solidFill>
                  <a:srgbClr val="78909C"/>
                </a:solidFill>
              </a:endParaRPr>
            </a:p>
          </p:txBody>
        </p:sp>
        <p:pic>
          <p:nvPicPr>
            <p:cNvPr id="99" name="Google Shape;99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34000" y="1865000"/>
              <a:ext cx="1262575" cy="1262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 result for dcu logo" id="100" name="Google Shape;10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49138" y="3487425"/>
            <a:ext cx="941075" cy="86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39"/>
          <p:cNvSpPr txBox="1"/>
          <p:nvPr/>
        </p:nvSpPr>
        <p:spPr>
          <a:xfrm>
            <a:off x="233150" y="882725"/>
            <a:ext cx="871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Input data x is linearly combined with the weights and bias of the perceptron.</a:t>
            </a:r>
            <a:endParaRPr sz="1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71" name="Google Shape;371;p39"/>
          <p:cNvPicPr preferRelativeResize="0"/>
          <p:nvPr/>
        </p:nvPicPr>
        <p:blipFill rotWithShape="1">
          <a:blip r:embed="rId3">
            <a:alphaModFix/>
          </a:blip>
          <a:srcRect b="0" l="5365" r="0" t="0"/>
          <a:stretch/>
        </p:blipFill>
        <p:spPr>
          <a:xfrm>
            <a:off x="91875" y="1429650"/>
            <a:ext cx="6999649" cy="35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9"/>
          <p:cNvSpPr/>
          <p:nvPr/>
        </p:nvSpPr>
        <p:spPr>
          <a:xfrm>
            <a:off x="1167125" y="2035675"/>
            <a:ext cx="1940700" cy="2904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9"/>
          <p:cNvSpPr/>
          <p:nvPr/>
        </p:nvSpPr>
        <p:spPr>
          <a:xfrm>
            <a:off x="3450200" y="1604500"/>
            <a:ext cx="906300" cy="88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39"/>
          <p:cNvPicPr preferRelativeResize="0"/>
          <p:nvPr/>
        </p:nvPicPr>
        <p:blipFill rotWithShape="1">
          <a:blip r:embed="rId4">
            <a:alphaModFix/>
          </a:blip>
          <a:srcRect b="57476" l="0" r="0" t="9498"/>
          <a:stretch/>
        </p:blipFill>
        <p:spPr>
          <a:xfrm>
            <a:off x="3747500" y="4473275"/>
            <a:ext cx="2129650" cy="484400"/>
          </a:xfrm>
          <a:prstGeom prst="rect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5" name="Google Shape;375;p39"/>
          <p:cNvSpPr/>
          <p:nvPr/>
        </p:nvSpPr>
        <p:spPr>
          <a:xfrm>
            <a:off x="4472275" y="3596375"/>
            <a:ext cx="474900" cy="678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97A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Neuron Model (Perceptron)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Neuron Model (Perceptron)</a:t>
            </a:r>
            <a:endParaRPr/>
          </a:p>
        </p:txBody>
      </p:sp>
      <p:sp>
        <p:nvSpPr>
          <p:cNvPr id="382" name="Google Shape;382;p40"/>
          <p:cNvSpPr txBox="1"/>
          <p:nvPr>
            <p:ph idx="1" type="body"/>
          </p:nvPr>
        </p:nvSpPr>
        <p:spPr>
          <a:xfrm>
            <a:off x="200900" y="656775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 single</a:t>
            </a: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perceptron can address for both </a:t>
            </a:r>
            <a:r>
              <a:rPr lang="en" u="sng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regression</a:t>
            </a: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or </a:t>
            </a:r>
            <a:r>
              <a:rPr lang="en" u="sng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classification</a:t>
            </a: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tasks, depending on the on the chosen </a:t>
            </a:r>
            <a:r>
              <a:rPr b="1" lang="en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activation function</a:t>
            </a: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3" name="Google Shape;38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4" name="Google Shape;384;p40"/>
          <p:cNvPicPr preferRelativeResize="0"/>
          <p:nvPr/>
        </p:nvPicPr>
        <p:blipFill rotWithShape="1">
          <a:blip r:embed="rId3">
            <a:alphaModFix/>
          </a:blip>
          <a:srcRect b="0" l="5365" r="0" t="0"/>
          <a:stretch/>
        </p:blipFill>
        <p:spPr>
          <a:xfrm>
            <a:off x="1112450" y="1516975"/>
            <a:ext cx="6999649" cy="35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0"/>
          <p:cNvSpPr/>
          <p:nvPr/>
        </p:nvSpPr>
        <p:spPr>
          <a:xfrm>
            <a:off x="5609350" y="2519550"/>
            <a:ext cx="1259700" cy="14472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80B9"/>
                </a:solidFill>
              </a:rPr>
              <a:t>Outline</a:t>
            </a:r>
            <a:endParaRPr>
              <a:solidFill>
                <a:srgbClr val="2980B9"/>
              </a:solidFill>
            </a:endParaRPr>
          </a:p>
        </p:txBody>
      </p:sp>
      <p:sp>
        <p:nvSpPr>
          <p:cNvPr id="392" name="Google Shape;39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From Linear Regression to Binary Classification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The Perceptron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b="1"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Logistic Regression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Decision Threshold &amp; Metrics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Other Activation functions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Implementation with PyTorch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398" name="Google Shape;39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9" name="Google Shape;399;p42"/>
          <p:cNvSpPr txBox="1"/>
          <p:nvPr/>
        </p:nvSpPr>
        <p:spPr>
          <a:xfrm>
            <a:off x="235500" y="708081"/>
            <a:ext cx="85206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Unfortunately, the heaviside function is not suitable for training neural networks because its derivative is 0 (or does not exist). This prevents running the backpropagation algorithm which is commonly used to train NN (seen later).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00" name="Google Shape;400;p42"/>
          <p:cNvCxnSpPr/>
          <p:nvPr/>
        </p:nvCxnSpPr>
        <p:spPr>
          <a:xfrm rot="10800000">
            <a:off x="4058625" y="2705500"/>
            <a:ext cx="11100" cy="137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/>
          <p:nvPr/>
        </p:nvCxnSpPr>
        <p:spPr>
          <a:xfrm flipH="1" rot="10800000">
            <a:off x="1592100" y="4033150"/>
            <a:ext cx="5463000" cy="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3557025" y="2755950"/>
            <a:ext cx="3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1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3903075" y="4005400"/>
            <a:ext cx="3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04" name="Google Shape;404;p42"/>
          <p:cNvCxnSpPr/>
          <p:nvPr/>
        </p:nvCxnSpPr>
        <p:spPr>
          <a:xfrm flipH="1" rot="10800000">
            <a:off x="3890325" y="2945250"/>
            <a:ext cx="3594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42"/>
          <p:cNvCxnSpPr/>
          <p:nvPr/>
        </p:nvCxnSpPr>
        <p:spPr>
          <a:xfrm flipH="1" rot="10800000">
            <a:off x="1500475" y="4057700"/>
            <a:ext cx="2581800" cy="147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42"/>
          <p:cNvCxnSpPr/>
          <p:nvPr/>
        </p:nvCxnSpPr>
        <p:spPr>
          <a:xfrm flipH="1" rot="10800000">
            <a:off x="4061325" y="2943450"/>
            <a:ext cx="2475600" cy="186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42"/>
          <p:cNvSpPr txBox="1"/>
          <p:nvPr/>
        </p:nvSpPr>
        <p:spPr>
          <a:xfrm>
            <a:off x="3704600" y="2222950"/>
            <a:ext cx="119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y=u(a)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8" name="Google Shape;408;p42"/>
          <p:cNvSpPr txBox="1"/>
          <p:nvPr/>
        </p:nvSpPr>
        <p:spPr>
          <a:xfrm>
            <a:off x="7055100" y="3822750"/>
            <a:ext cx="3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09" name="Google Shape;4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325" y="41703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900" y="4158375"/>
            <a:ext cx="758403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9300" y="4222638"/>
            <a:ext cx="758400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4525" y="4243300"/>
            <a:ext cx="673767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0625" y="4243575"/>
            <a:ext cx="673775" cy="5046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42"/>
          <p:cNvCxnSpPr>
            <a:endCxn id="403" idx="0"/>
          </p:cNvCxnSpPr>
          <p:nvPr/>
        </p:nvCxnSpPr>
        <p:spPr>
          <a:xfrm>
            <a:off x="4058325" y="2982100"/>
            <a:ext cx="11400" cy="10233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5" name="Google Shape;41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10800000">
            <a:off x="561925" y="2031828"/>
            <a:ext cx="1030175" cy="107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421" name="Google Shape;42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43"/>
          <p:cNvSpPr txBox="1"/>
          <p:nvPr/>
        </p:nvSpPr>
        <p:spPr>
          <a:xfrm>
            <a:off x="311700" y="687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A differentiable approximation the heaviside function is the </a:t>
            </a:r>
            <a:r>
              <a:rPr b="1" lang="en" sz="1800">
                <a:solidFill>
                  <a:schemeClr val="dk1"/>
                </a:solidFill>
              </a:rPr>
              <a:t>sigmoid function σ(x)</a:t>
            </a:r>
            <a:r>
              <a:rPr lang="en" sz="1800">
                <a:solidFill>
                  <a:schemeClr val="dk1"/>
                </a:solidFill>
              </a:rPr>
              <a:t>, also referred as </a:t>
            </a:r>
            <a:r>
              <a:rPr b="1" lang="en" sz="1800">
                <a:solidFill>
                  <a:schemeClr val="dk1"/>
                </a:solidFill>
              </a:rPr>
              <a:t>logistic curve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23" name="Google Shape;4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38" y="3468963"/>
            <a:ext cx="265382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3"/>
          <p:cNvPicPr preferRelativeResize="0"/>
          <p:nvPr/>
        </p:nvPicPr>
        <p:blipFill rotWithShape="1">
          <a:blip r:embed="rId4">
            <a:alphaModFix/>
          </a:blip>
          <a:srcRect b="0" l="0" r="51376" t="0"/>
          <a:stretch/>
        </p:blipFill>
        <p:spPr>
          <a:xfrm>
            <a:off x="4646675" y="2096138"/>
            <a:ext cx="3090976" cy="22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3"/>
          <p:cNvSpPr txBox="1"/>
          <p:nvPr/>
        </p:nvSpPr>
        <p:spPr>
          <a:xfrm>
            <a:off x="5052300" y="4472725"/>
            <a:ext cx="2521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Ubuntu"/>
                <a:ea typeface="Ubuntu"/>
                <a:cs typeface="Ubuntu"/>
                <a:sym typeface="Ubuntu"/>
              </a:rPr>
              <a:t>Figure: </a:t>
            </a:r>
            <a:r>
              <a:rPr lang="en" sz="1000" u="sng">
                <a:solidFill>
                  <a:srgbClr val="0097A7"/>
                </a:solidFill>
                <a:latin typeface="Ubuntu"/>
                <a:ea typeface="Ubuntu"/>
                <a:cs typeface="Ubuntu"/>
                <a:sym typeface="Ubuntu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Andrej Karpathy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6" name="Google Shape;426;p43"/>
          <p:cNvSpPr/>
          <p:nvPr/>
        </p:nvSpPr>
        <p:spPr>
          <a:xfrm>
            <a:off x="3816750" y="3639825"/>
            <a:ext cx="6741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➝ 0</a:t>
            </a:r>
            <a:endParaRPr/>
          </a:p>
        </p:txBody>
      </p:sp>
      <p:sp>
        <p:nvSpPr>
          <p:cNvPr id="427" name="Google Shape;427;p43"/>
          <p:cNvSpPr/>
          <p:nvPr/>
        </p:nvSpPr>
        <p:spPr>
          <a:xfrm>
            <a:off x="7798350" y="2224225"/>
            <a:ext cx="674100" cy="486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➝ 1</a:t>
            </a:r>
            <a:endParaRPr/>
          </a:p>
        </p:txBody>
      </p:sp>
      <p:sp>
        <p:nvSpPr>
          <p:cNvPr id="428" name="Google Shape;428;p43"/>
          <p:cNvSpPr/>
          <p:nvPr/>
        </p:nvSpPr>
        <p:spPr>
          <a:xfrm>
            <a:off x="7798350" y="3871250"/>
            <a:ext cx="1172100" cy="48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1-D space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29" name="Google Shape;42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925" y="2031827"/>
            <a:ext cx="1030175" cy="107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435" name="Google Shape;43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6" name="Google Shape;4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00" y="1212850"/>
            <a:ext cx="7215324" cy="35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4"/>
          <p:cNvSpPr txBox="1"/>
          <p:nvPr/>
        </p:nvSpPr>
        <p:spPr>
          <a:xfrm>
            <a:off x="204450" y="743300"/>
            <a:ext cx="858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The same reasoning can be applied to 2-D (or N-D) representations: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8" name="Google Shape;438;p44"/>
          <p:cNvSpPr txBox="1"/>
          <p:nvPr/>
        </p:nvSpPr>
        <p:spPr>
          <a:xfrm>
            <a:off x="19375" y="4797950"/>
            <a:ext cx="80541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Ubuntu"/>
                <a:ea typeface="Ubuntu"/>
                <a:cs typeface="Ubuntu"/>
                <a:sym typeface="Ubuntu"/>
              </a:rPr>
              <a:t>Figure: Santiago Pascual (UPC 2019)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9" name="Google Shape;439;p44"/>
          <p:cNvSpPr/>
          <p:nvPr/>
        </p:nvSpPr>
        <p:spPr>
          <a:xfrm>
            <a:off x="7064900" y="3654975"/>
            <a:ext cx="1172100" cy="48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2-D space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212700" y="656715"/>
            <a:ext cx="871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The perceptron can address binary </a:t>
            </a:r>
            <a:r>
              <a:rPr lang="en" sz="1800" u="sng">
                <a:latin typeface="Ubuntu"/>
                <a:ea typeface="Ubuntu"/>
                <a:cs typeface="Ubuntu"/>
                <a:sym typeface="Ubuntu"/>
              </a:rPr>
              <a:t>classification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problems when f(a)=σ(a). 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[sigmoid]</a:t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47" name="Google Shape;447;p45"/>
          <p:cNvPicPr preferRelativeResize="0"/>
          <p:nvPr/>
        </p:nvPicPr>
        <p:blipFill rotWithShape="1">
          <a:blip r:embed="rId3">
            <a:alphaModFix/>
          </a:blip>
          <a:srcRect b="0" l="5365" r="0" t="0"/>
          <a:stretch/>
        </p:blipFill>
        <p:spPr>
          <a:xfrm>
            <a:off x="91875" y="1429650"/>
            <a:ext cx="6999649" cy="35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5"/>
          <p:cNvPicPr preferRelativeResize="0"/>
          <p:nvPr/>
        </p:nvPicPr>
        <p:blipFill rotWithShape="1">
          <a:blip r:embed="rId4">
            <a:alphaModFix/>
          </a:blip>
          <a:srcRect b="57476" l="0" r="0" t="9498"/>
          <a:stretch/>
        </p:blipFill>
        <p:spPr>
          <a:xfrm>
            <a:off x="3683350" y="4462000"/>
            <a:ext cx="2129650" cy="4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5"/>
          <p:cNvSpPr/>
          <p:nvPr/>
        </p:nvSpPr>
        <p:spPr>
          <a:xfrm>
            <a:off x="4452400" y="3549725"/>
            <a:ext cx="474900" cy="393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97A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4078488" y="4005863"/>
            <a:ext cx="1146900" cy="393600"/>
          </a:xfrm>
          <a:prstGeom prst="rect">
            <a:avLst/>
          </a:prstGeom>
          <a:noFill/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Logits</a:t>
            </a:r>
            <a:endParaRPr>
              <a:solidFill>
                <a:schemeClr val="accent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1" name="Google Shape;45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2137" y="3168675"/>
            <a:ext cx="176503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5"/>
          <p:cNvPicPr preferRelativeResize="0"/>
          <p:nvPr/>
        </p:nvPicPr>
        <p:blipFill rotWithShape="1">
          <a:blip r:embed="rId6">
            <a:alphaModFix/>
          </a:blip>
          <a:srcRect b="0" l="0" r="51376" t="0"/>
          <a:stretch/>
        </p:blipFill>
        <p:spPr>
          <a:xfrm>
            <a:off x="7030875" y="1937404"/>
            <a:ext cx="1532450" cy="109774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5"/>
          <p:cNvSpPr/>
          <p:nvPr/>
        </p:nvSpPr>
        <p:spPr>
          <a:xfrm>
            <a:off x="5105900" y="3197050"/>
            <a:ext cx="272700" cy="39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σ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80B9"/>
                </a:solidFill>
              </a:rPr>
              <a:t>Outline</a:t>
            </a:r>
            <a:endParaRPr>
              <a:solidFill>
                <a:srgbClr val="2980B9"/>
              </a:solidFill>
            </a:endParaRPr>
          </a:p>
        </p:txBody>
      </p:sp>
      <p:sp>
        <p:nvSpPr>
          <p:cNvPr id="460" name="Google Shape;46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From Linear Regression to Binary Classification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The Perceptron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Logistic Regression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b="1"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Decision Threshold &amp; Metrics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Other Activation functions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Implementation with PyTorch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6" name="Google Shape;466;p47"/>
          <p:cNvPicPr preferRelativeResize="0"/>
          <p:nvPr/>
        </p:nvPicPr>
        <p:blipFill rotWithShape="1">
          <a:blip r:embed="rId3">
            <a:alphaModFix/>
          </a:blip>
          <a:srcRect b="12044" l="19717" r="0" t="17353"/>
          <a:stretch/>
        </p:blipFill>
        <p:spPr>
          <a:xfrm>
            <a:off x="159950" y="2164200"/>
            <a:ext cx="5937975" cy="24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7"/>
          <p:cNvSpPr/>
          <p:nvPr/>
        </p:nvSpPr>
        <p:spPr>
          <a:xfrm>
            <a:off x="6133200" y="2373500"/>
            <a:ext cx="461400" cy="2171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7"/>
          <p:cNvSpPr txBox="1"/>
          <p:nvPr/>
        </p:nvSpPr>
        <p:spPr>
          <a:xfrm>
            <a:off x="6373475" y="2698575"/>
            <a:ext cx="12432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y &gt; </a:t>
            </a:r>
            <a:r>
              <a:rPr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૪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→ 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y &lt; </a:t>
            </a:r>
            <a:r>
              <a:rPr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૪</a:t>
            </a:r>
            <a:r>
              <a:rPr lang="en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→ </a:t>
            </a:r>
            <a:endParaRPr sz="1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9" name="Google Shape;469;p47"/>
          <p:cNvSpPr txBox="1"/>
          <p:nvPr/>
        </p:nvSpPr>
        <p:spPr>
          <a:xfrm>
            <a:off x="205750" y="716800"/>
            <a:ext cx="86613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Setting a </a:t>
            </a:r>
            <a:r>
              <a:rPr b="1" lang="en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decision threshold </a:t>
            </a:r>
            <a:r>
              <a:rPr lang="en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at the output of 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a logistic regressor </a:t>
            </a:r>
            <a:r>
              <a:rPr lang="en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allows solving classification problems between two classes (binary): </a:t>
            </a:r>
            <a:endParaRPr sz="1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470" name="Google Shape;47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9702" y="2561285"/>
            <a:ext cx="689388" cy="6624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1" name="Google Shape;47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9200" y="3467713"/>
            <a:ext cx="450399" cy="66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2887" y="3930325"/>
            <a:ext cx="176503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Threshold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48"/>
          <p:cNvSpPr txBox="1"/>
          <p:nvPr/>
        </p:nvSpPr>
        <p:spPr>
          <a:xfrm>
            <a:off x="212700" y="804375"/>
            <a:ext cx="87186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For classification, regressed values should be collapsed into 0 and 1 to quantize the confidence of the predictions (“probabilities”).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80" name="Google Shape;480;p48"/>
          <p:cNvPicPr preferRelativeResize="0"/>
          <p:nvPr/>
        </p:nvPicPr>
        <p:blipFill rotWithShape="1">
          <a:blip r:embed="rId3">
            <a:alphaModFix/>
          </a:blip>
          <a:srcRect b="0" l="6864" r="0" t="18705"/>
          <a:stretch/>
        </p:blipFill>
        <p:spPr>
          <a:xfrm>
            <a:off x="3063625" y="2061425"/>
            <a:ext cx="5957525" cy="3049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" name="Google Shape;481;p48"/>
          <p:cNvCxnSpPr/>
          <p:nvPr/>
        </p:nvCxnSpPr>
        <p:spPr>
          <a:xfrm>
            <a:off x="3465000" y="3465000"/>
            <a:ext cx="5398800" cy="0"/>
          </a:xfrm>
          <a:prstGeom prst="straightConnector1">
            <a:avLst/>
          </a:prstGeom>
          <a:noFill/>
          <a:ln cap="flat" cmpd="sng" w="38100">
            <a:solidFill>
              <a:srgbClr val="FF66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48"/>
          <p:cNvSpPr/>
          <p:nvPr/>
        </p:nvSpPr>
        <p:spPr>
          <a:xfrm>
            <a:off x="746000" y="3111625"/>
            <a:ext cx="2235900" cy="7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Threshold (૪)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3" name="Google Shape;483;p4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Threshold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80B9"/>
                </a:solidFill>
              </a:rPr>
              <a:t>Outline</a:t>
            </a:r>
            <a:endParaRPr>
              <a:solidFill>
                <a:srgbClr val="2980B9"/>
              </a:solidFill>
            </a:endParaRPr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From Linear Regression to Binary Classification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The Perceptron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Logistic Regression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Decision Threshold &amp; Metrics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Other Activation functions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Implementation with PyTorch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4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Metrics: Confusion matrix</a:t>
            </a:r>
            <a:endParaRPr/>
          </a:p>
        </p:txBody>
      </p:sp>
      <p:sp>
        <p:nvSpPr>
          <p:cNvPr id="490" name="Google Shape;490;p49"/>
          <p:cNvSpPr txBox="1"/>
          <p:nvPr/>
        </p:nvSpPr>
        <p:spPr>
          <a:xfrm>
            <a:off x="152400" y="734400"/>
            <a:ext cx="831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45818E"/>
                </a:solidFill>
                <a:latin typeface="Ubuntu"/>
                <a:ea typeface="Ubuntu"/>
                <a:cs typeface="Ubuntu"/>
                <a:sym typeface="Ubuntu"/>
              </a:rPr>
              <a:t>Confusion matrices</a:t>
            </a:r>
            <a:r>
              <a:rPr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provide a by-class comparison between the results of the automatic predictions with ground truth annotations.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491" name="Google Shape;491;p49"/>
          <p:cNvGraphicFramePr/>
          <p:nvPr/>
        </p:nvGraphicFramePr>
        <p:xfrm>
          <a:off x="5073875" y="17806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{F8E07694-8899-4A5B-8070-FC83CF54830E}</a:tableStyleId>
              </a:tblPr>
              <a:tblGrid>
                <a:gridCol w="920750"/>
                <a:gridCol w="875775"/>
                <a:gridCol w="961100"/>
                <a:gridCol w="961100"/>
              </a:tblGrid>
              <a:tr h="4805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2400" u="none" cap="none" strike="noStrike">
                        <a:solidFill>
                          <a:srgbClr val="000000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7975" marB="46800" marR="90000" marL="900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2400" u="none" cap="none" strike="noStrike">
                        <a:solidFill>
                          <a:srgbClr val="000000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7175" marB="36000" marR="36000" marL="36000" anchor="ctr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Prediction (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y^)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00" marB="46800" marR="90000" marL="900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 hMerge="1"/>
              </a:tr>
              <a:tr h="4805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2400" u="none" cap="none" strike="noStrike">
                        <a:solidFill>
                          <a:srgbClr val="000000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7975" marB="46800" marR="90000" marL="900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2400" u="none" cap="none" strike="noStrike">
                        <a:solidFill>
                          <a:srgbClr val="000000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7975" marB="46800" marR="90000" marL="900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Negative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 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65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Positive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65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423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Ground</a:t>
                      </a:r>
                      <a:b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Truth</a:t>
                      </a:r>
                      <a:endParaRPr i="0" u="none" cap="none" strike="noStrike">
                        <a:solidFill>
                          <a:srgbClr val="000000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(y)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00" marB="46800" marR="90000" marL="900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Negative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 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65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True 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negative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 (T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N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)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4450" marB="46800" marR="90000" marL="900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False</a:t>
                      </a:r>
                      <a:b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positive</a:t>
                      </a:r>
                      <a:b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 (F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P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)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65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8396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Positive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65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False 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negative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 (F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N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)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65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True 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positive</a:t>
                      </a:r>
                      <a:b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(T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P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)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65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pic>
        <p:nvPicPr>
          <p:cNvPr id="492" name="Google Shape;4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25" y="1508650"/>
            <a:ext cx="4572000" cy="3266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25" y="1468800"/>
            <a:ext cx="4572000" cy="326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Metrics: Accuracy</a:t>
            </a:r>
            <a:endParaRPr/>
          </a:p>
        </p:txBody>
      </p:sp>
      <p:sp>
        <p:nvSpPr>
          <p:cNvPr id="499" name="Google Shape;499;p50"/>
          <p:cNvSpPr txBox="1"/>
          <p:nvPr/>
        </p:nvSpPr>
        <p:spPr>
          <a:xfrm>
            <a:off x="416725" y="863800"/>
            <a:ext cx="82746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150">
            <a:noAutofit/>
          </a:bodyPr>
          <a:lstStyle/>
          <a:p>
            <a:pPr indent="0" lvl="0" marL="0" marR="0" rtl="0" algn="just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The </a:t>
            </a:r>
            <a:r>
              <a:rPr lang="en" sz="1800" u="sng">
                <a:solidFill>
                  <a:srgbClr val="45818E"/>
                </a:solidFill>
                <a:latin typeface="Ubuntu"/>
                <a:ea typeface="Ubuntu"/>
                <a:cs typeface="Ubuntu"/>
                <a:sym typeface="Ubuntu"/>
              </a:rPr>
              <a:t>“accuracy”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measures the proportion of correct classifications, not distinguishing between classes.</a:t>
            </a:r>
            <a:endParaRPr sz="1800">
              <a:solidFill>
                <a:srgbClr val="45818E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5-10-27 a les 14.30.24.png" id="500" name="Google Shape;5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50" y="2501225"/>
            <a:ext cx="4258925" cy="976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1" name="Google Shape;501;p50"/>
          <p:cNvGraphicFramePr/>
          <p:nvPr/>
        </p:nvGraphicFramePr>
        <p:xfrm>
          <a:off x="5073875" y="17806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{F8E07694-8899-4A5B-8070-FC83CF54830E}</a:tableStyleId>
              </a:tblPr>
              <a:tblGrid>
                <a:gridCol w="920750"/>
                <a:gridCol w="875775"/>
                <a:gridCol w="961100"/>
                <a:gridCol w="961100"/>
              </a:tblGrid>
              <a:tr h="4805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2400" u="none" cap="none" strike="noStrike">
                        <a:solidFill>
                          <a:srgbClr val="000000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7975" marB="46800" marR="90000" marL="900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2400" u="none" cap="none" strike="noStrike">
                        <a:solidFill>
                          <a:srgbClr val="000000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7175" marB="36000" marR="36000" marL="36000" anchor="ctr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Prediction (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y^)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00" marB="46800" marR="90000" marL="900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 hMerge="1"/>
              </a:tr>
              <a:tr h="4805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2400" u="none" cap="none" strike="noStrike">
                        <a:solidFill>
                          <a:srgbClr val="000000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7975" marB="46800" marR="90000" marL="900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2400" u="none" cap="none" strike="noStrike">
                        <a:solidFill>
                          <a:srgbClr val="000000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7975" marB="46800" marR="90000" marL="900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Negative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 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65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Positive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65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423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Ground</a:t>
                      </a:r>
                      <a:b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Truth</a:t>
                      </a:r>
                      <a:endParaRPr i="0" u="none" cap="none" strike="noStrike">
                        <a:solidFill>
                          <a:srgbClr val="000000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(y)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00" marB="46800" marR="90000" marL="900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Negative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 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65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True 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negative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 (T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N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)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4450" marB="46800" marR="90000" marL="900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False</a:t>
                      </a:r>
                      <a:b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positive</a:t>
                      </a:r>
                      <a:b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 (F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P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)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65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8396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Positive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65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False 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negative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 (F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N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)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65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True 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positive</a:t>
                      </a:r>
                      <a:b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(T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P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)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65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Metrics: Precision &amp; Recall</a:t>
            </a:r>
            <a:endParaRPr/>
          </a:p>
        </p:txBody>
      </p:sp>
      <p:sp>
        <p:nvSpPr>
          <p:cNvPr id="507" name="Google Shape;507;p51"/>
          <p:cNvSpPr txBox="1"/>
          <p:nvPr/>
        </p:nvSpPr>
        <p:spPr>
          <a:xfrm>
            <a:off x="340525" y="787600"/>
            <a:ext cx="8611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150">
            <a:noAutofit/>
          </a:bodyPr>
          <a:lstStyle/>
          <a:p>
            <a:pPr indent="0" lvl="0" marL="0" marR="0" rtl="0" algn="just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Given a reference class, its </a:t>
            </a:r>
            <a:r>
              <a:rPr lang="en" sz="1800" u="sng">
                <a:solidFill>
                  <a:srgbClr val="45818E"/>
                </a:solidFill>
                <a:latin typeface="Ubuntu"/>
                <a:ea typeface="Ubuntu"/>
                <a:cs typeface="Ubuntu"/>
                <a:sym typeface="Ubuntu"/>
              </a:rPr>
              <a:t>Precision (P)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and </a:t>
            </a:r>
            <a:r>
              <a:rPr lang="en" sz="1800" u="sng">
                <a:solidFill>
                  <a:srgbClr val="45818E"/>
                </a:solidFill>
                <a:latin typeface="Ubuntu"/>
                <a:ea typeface="Ubuntu"/>
                <a:cs typeface="Ubuntu"/>
                <a:sym typeface="Ubuntu"/>
              </a:rPr>
              <a:t>Recall (R)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are complementary measures of quality.</a:t>
            </a:r>
            <a:endParaRPr sz="1800">
              <a:solidFill>
                <a:srgbClr val="45818E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500px-Precisionrecall.svg.png" id="508" name="Google Shape;508;p51"/>
          <p:cNvPicPr preferRelativeResize="0"/>
          <p:nvPr/>
        </p:nvPicPr>
        <p:blipFill rotWithShape="1">
          <a:blip r:embed="rId3">
            <a:alphaModFix/>
          </a:blip>
          <a:srcRect b="0" l="0" r="0" t="69094"/>
          <a:stretch/>
        </p:blipFill>
        <p:spPr>
          <a:xfrm>
            <a:off x="3988550" y="1910800"/>
            <a:ext cx="4602325" cy="25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1"/>
          <p:cNvSpPr txBox="1"/>
          <p:nvPr/>
        </p:nvSpPr>
        <p:spPr>
          <a:xfrm>
            <a:off x="0" y="4856100"/>
            <a:ext cx="86919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"Precisionrecall" by Walber - Own work. Licensed under Creative Commons Attribution-Share Alike 4.0 via Wikimedia Commons - http://commons.wikimedia.org/wiki/File:Precisionrecall.svg#mediaviewer/File:Precisionrecall.svg</a:t>
            </a:r>
            <a:endParaRPr sz="600"/>
          </a:p>
        </p:txBody>
      </p:sp>
      <p:pic>
        <p:nvPicPr>
          <p:cNvPr descr="500px-Precisionrecall.svg.png" id="510" name="Google Shape;510;p51"/>
          <p:cNvPicPr preferRelativeResize="0"/>
          <p:nvPr/>
        </p:nvPicPr>
        <p:blipFill rotWithShape="1">
          <a:blip r:embed="rId3">
            <a:alphaModFix/>
          </a:blip>
          <a:srcRect b="33168" l="0" r="0" t="0"/>
          <a:stretch/>
        </p:blipFill>
        <p:spPr>
          <a:xfrm>
            <a:off x="690000" y="1489501"/>
            <a:ext cx="2560200" cy="31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413" y="4521375"/>
            <a:ext cx="2224500" cy="5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5800" y="3297100"/>
            <a:ext cx="2134500" cy="5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2"/>
          <p:cNvSpPr txBox="1"/>
          <p:nvPr/>
        </p:nvSpPr>
        <p:spPr>
          <a:xfrm>
            <a:off x="201675" y="684775"/>
            <a:ext cx="85797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Ubuntu"/>
                <a:ea typeface="Ubuntu"/>
                <a:cs typeface="Ubuntu"/>
                <a:sym typeface="Ubuntu"/>
              </a:rPr>
              <a:t>Example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: Relevant class is </a:t>
            </a:r>
            <a:r>
              <a:rPr lang="en" sz="18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“Positive”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in a binary classifier.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518" name="Google Shape;518;p52"/>
          <p:cNvGraphicFramePr/>
          <p:nvPr/>
        </p:nvGraphicFramePr>
        <p:xfrm>
          <a:off x="1473125" y="13252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{F8E07694-8899-4A5B-8070-FC83CF54830E}</a:tableStyleId>
              </a:tblPr>
              <a:tblGrid>
                <a:gridCol w="970000"/>
                <a:gridCol w="922625"/>
                <a:gridCol w="1012525"/>
                <a:gridCol w="1012525"/>
              </a:tblGrid>
              <a:tr h="4950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2400" u="none" cap="none" strike="noStrike">
                        <a:solidFill>
                          <a:srgbClr val="000000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7975" marB="46800" marR="90000" marL="900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2400" u="none" cap="none" strike="noStrike">
                        <a:solidFill>
                          <a:srgbClr val="000000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7175" marB="36000" marR="36000" marL="36000" anchor="ctr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Prediction (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y^)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00" marB="46800" marR="90000" marL="900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 hMerge="1"/>
              </a:tr>
              <a:tr h="4950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2400" u="none" cap="none" strike="noStrike">
                        <a:solidFill>
                          <a:srgbClr val="000000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7975" marB="46800" marR="90000" marL="900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2400" u="none" cap="none" strike="noStrike">
                        <a:solidFill>
                          <a:srgbClr val="000000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7975" marB="46800" marR="90000" marL="900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Negative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 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65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Positive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65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678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Ground</a:t>
                      </a:r>
                      <a:b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Truth</a:t>
                      </a:r>
                      <a:endParaRPr i="0" u="none" cap="none" strike="noStrike">
                        <a:solidFill>
                          <a:srgbClr val="000000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(y)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00" marB="46800" marR="90000" marL="900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Negative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 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65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True 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negative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 (T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N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)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4450" marB="46800" marR="90000" marL="900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False</a:t>
                      </a:r>
                      <a:b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positive</a:t>
                      </a:r>
                      <a:b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 (F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P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)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65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8650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Positive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65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False 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negative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 (F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N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)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65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True 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positive</a:t>
                      </a:r>
                      <a:b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</a:b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(T</a:t>
                      </a:r>
                      <a:r>
                        <a:rPr lang="en">
                          <a:latin typeface="Ubuntu"/>
                          <a:ea typeface="Ubuntu"/>
                          <a:cs typeface="Ubuntu"/>
                          <a:sym typeface="Ubuntu"/>
                        </a:rPr>
                        <a:t>P</a:t>
                      </a: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)</a:t>
                      </a:r>
                      <a:endParaRPr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650" marB="36000" marR="36000" marL="360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519" name="Google Shape;519;p52"/>
          <p:cNvSpPr/>
          <p:nvPr/>
        </p:nvSpPr>
        <p:spPr>
          <a:xfrm flipH="1" rot="10800000">
            <a:off x="4282325" y="2243075"/>
            <a:ext cx="1137900" cy="2214000"/>
          </a:xfrm>
          <a:prstGeom prst="upArrowCallout">
            <a:avLst>
              <a:gd fmla="val 5379" name="adj1"/>
              <a:gd fmla="val 5400" name="adj2"/>
              <a:gd fmla="val 3600" name="adj3"/>
              <a:gd fmla="val 87284" name="adj4"/>
            </a:avLst>
          </a:prstGeom>
          <a:noFill/>
          <a:ln cap="flat" cmpd="sng" w="360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2"/>
          <p:cNvSpPr/>
          <p:nvPr/>
        </p:nvSpPr>
        <p:spPr>
          <a:xfrm flipH="1">
            <a:off x="3425875" y="3211000"/>
            <a:ext cx="2305500" cy="749100"/>
          </a:xfrm>
          <a:prstGeom prst="leftArrowCallout">
            <a:avLst>
              <a:gd fmla="val 4503" name="adj1"/>
              <a:gd fmla="val 5400" name="adj2"/>
              <a:gd fmla="val 3600" name="adj3"/>
              <a:gd fmla="val 92525" name="adj4"/>
            </a:avLst>
          </a:prstGeom>
          <a:noFill/>
          <a:ln cap="flat" cmpd="sng" w="360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Metrics: Precision &amp; Recall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53"/>
          <p:cNvPicPr preferRelativeResize="0"/>
          <p:nvPr/>
        </p:nvPicPr>
        <p:blipFill rotWithShape="1">
          <a:blip r:embed="rId3">
            <a:alphaModFix/>
          </a:blip>
          <a:srcRect b="0" l="6864" r="0" t="18705"/>
          <a:stretch/>
        </p:blipFill>
        <p:spPr>
          <a:xfrm>
            <a:off x="3063625" y="2061425"/>
            <a:ext cx="5957525" cy="3049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53"/>
          <p:cNvCxnSpPr/>
          <p:nvPr/>
        </p:nvCxnSpPr>
        <p:spPr>
          <a:xfrm>
            <a:off x="3160200" y="2779200"/>
            <a:ext cx="5398800" cy="0"/>
          </a:xfrm>
          <a:prstGeom prst="straightConnector1">
            <a:avLst/>
          </a:prstGeom>
          <a:noFill/>
          <a:ln cap="flat" cmpd="sng" w="38100">
            <a:solidFill>
              <a:srgbClr val="FF66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53"/>
          <p:cNvSpPr/>
          <p:nvPr/>
        </p:nvSpPr>
        <p:spPr>
          <a:xfrm>
            <a:off x="154725" y="2154825"/>
            <a:ext cx="2903400" cy="121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High precision &amp; low recall for class </a:t>
            </a:r>
            <a:r>
              <a:rPr lang="en" sz="1800">
                <a:solidFill>
                  <a:srgbClr val="0097A7"/>
                </a:solidFill>
                <a:latin typeface="Ubuntu"/>
                <a:ea typeface="Ubuntu"/>
                <a:cs typeface="Ubuntu"/>
                <a:sym typeface="Ubuntu"/>
              </a:rPr>
              <a:t>green</a:t>
            </a:r>
            <a:endParaRPr sz="1800">
              <a:solidFill>
                <a:srgbClr val="0097A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0" name="Google Shape;530;p53"/>
          <p:cNvSpPr/>
          <p:nvPr/>
        </p:nvSpPr>
        <p:spPr>
          <a:xfrm>
            <a:off x="154725" y="3755025"/>
            <a:ext cx="2903400" cy="121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Low precision &amp; high recall for class </a:t>
            </a:r>
            <a:r>
              <a:rPr lang="en" sz="1800">
                <a:solidFill>
                  <a:srgbClr val="0097A7"/>
                </a:solidFill>
                <a:latin typeface="Ubuntu"/>
                <a:ea typeface="Ubuntu"/>
                <a:cs typeface="Ubuntu"/>
                <a:sym typeface="Ubuntu"/>
              </a:rPr>
              <a:t>green</a:t>
            </a:r>
            <a:endParaRPr sz="1800">
              <a:solidFill>
                <a:srgbClr val="0097A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531" name="Google Shape;531;p53"/>
          <p:cNvCxnSpPr/>
          <p:nvPr/>
        </p:nvCxnSpPr>
        <p:spPr>
          <a:xfrm>
            <a:off x="3131250" y="4354900"/>
            <a:ext cx="5398800" cy="0"/>
          </a:xfrm>
          <a:prstGeom prst="straightConnector1">
            <a:avLst/>
          </a:prstGeom>
          <a:noFill/>
          <a:ln cap="flat" cmpd="sng" w="38100">
            <a:solidFill>
              <a:srgbClr val="FF66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53"/>
          <p:cNvSpPr txBox="1"/>
          <p:nvPr/>
        </p:nvSpPr>
        <p:spPr>
          <a:xfrm>
            <a:off x="212700" y="804375"/>
            <a:ext cx="8718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Adjusting the decision threshold allows defining whether false positives or false negatives are more critical for our application.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33" name="Google Shape;533;p5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Metrics: Precision &amp; Recall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9" name="Google Shape;53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80B9"/>
                </a:solidFill>
              </a:rPr>
              <a:t>Outline</a:t>
            </a:r>
            <a:endParaRPr>
              <a:solidFill>
                <a:srgbClr val="2980B9"/>
              </a:solidFill>
            </a:endParaRPr>
          </a:p>
        </p:txBody>
      </p:sp>
      <p:sp>
        <p:nvSpPr>
          <p:cNvPr id="540" name="Google Shape;54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From Linear Regression to Binary Classification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The Perceptron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Logistic Regression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Decision Threshold &amp; Metrics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</a:pPr>
            <a:r>
              <a:rPr b="1"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Activation functions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Implementation with PyTorch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6" name="Google Shape;546;p55"/>
          <p:cNvSpPr txBox="1"/>
          <p:nvPr/>
        </p:nvSpPr>
        <p:spPr>
          <a:xfrm>
            <a:off x="212700" y="804375"/>
            <a:ext cx="871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The </a:t>
            </a:r>
            <a:r>
              <a:rPr b="1" lang="en" sz="1800">
                <a:latin typeface="Ubuntu"/>
                <a:ea typeface="Ubuntu"/>
                <a:cs typeface="Ubuntu"/>
                <a:sym typeface="Ubuntu"/>
              </a:rPr>
              <a:t>activation function</a:t>
            </a:r>
            <a:r>
              <a:rPr lang="en" sz="1800">
                <a:latin typeface="Ubuntu"/>
                <a:ea typeface="Ubuntu"/>
                <a:cs typeface="Ubuntu"/>
                <a:sym typeface="Ubuntu"/>
              </a:rPr>
              <a:t> may introduce other non-linearities.</a:t>
            </a:r>
            <a:endParaRPr sz="1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47" name="Google Shape;547;p55"/>
          <p:cNvPicPr preferRelativeResize="0"/>
          <p:nvPr/>
        </p:nvPicPr>
        <p:blipFill rotWithShape="1">
          <a:blip r:embed="rId3">
            <a:alphaModFix/>
          </a:blip>
          <a:srcRect b="0" l="5365" r="0" t="0"/>
          <a:stretch/>
        </p:blipFill>
        <p:spPr>
          <a:xfrm>
            <a:off x="91875" y="1429650"/>
            <a:ext cx="6999649" cy="35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5"/>
          <p:cNvSpPr/>
          <p:nvPr/>
        </p:nvSpPr>
        <p:spPr>
          <a:xfrm>
            <a:off x="4563600" y="2514000"/>
            <a:ext cx="1317000" cy="1303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5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5" name="Google Shape;555;p56"/>
          <p:cNvSpPr txBox="1"/>
          <p:nvPr/>
        </p:nvSpPr>
        <p:spPr>
          <a:xfrm>
            <a:off x="258600" y="767750"/>
            <a:ext cx="4862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Desirable properties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Mostly smooth, continuous, differentiable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Fairly linear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Common nonlinearities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Sigmoid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Tanh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ReLU = max(0, x)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6" name="Google Shape;5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400" y="1880300"/>
            <a:ext cx="3647100" cy="24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6"/>
          <p:cNvSpPr txBox="1"/>
          <p:nvPr/>
        </p:nvSpPr>
        <p:spPr>
          <a:xfrm>
            <a:off x="4418200" y="973050"/>
            <a:ext cx="41025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Rectified Linear Unit (ReLU)</a:t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8" name="Google Shape;558;p56"/>
          <p:cNvSpPr txBox="1"/>
          <p:nvPr/>
        </p:nvSpPr>
        <p:spPr>
          <a:xfrm>
            <a:off x="456600" y="4153875"/>
            <a:ext cx="2930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If we only use linear layers we are only able to learn linear transformations of our input.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9" name="Google Shape;559;p56"/>
          <p:cNvSpPr txBox="1"/>
          <p:nvPr/>
        </p:nvSpPr>
        <p:spPr>
          <a:xfrm>
            <a:off x="185025" y="3726025"/>
            <a:ext cx="399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Ubuntu"/>
                <a:ea typeface="Ubuntu"/>
                <a:cs typeface="Ubuntu"/>
                <a:sym typeface="Ubuntu"/>
              </a:rPr>
              <a:t>Why do we need non-linearities ?</a:t>
            </a:r>
            <a:endParaRPr sz="1800">
              <a:solidFill>
                <a:srgbClr val="59595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0" name="Google Shape;560;p5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57"/>
          <p:cNvSpPr txBox="1"/>
          <p:nvPr/>
        </p:nvSpPr>
        <p:spPr>
          <a:xfrm>
            <a:off x="212700" y="804375"/>
            <a:ext cx="871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Other popular activation functions:</a:t>
            </a:r>
            <a:endParaRPr sz="1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67" name="Google Shape;567;p57"/>
          <p:cNvPicPr preferRelativeResize="0"/>
          <p:nvPr/>
        </p:nvPicPr>
        <p:blipFill rotWithShape="1">
          <a:blip r:embed="rId3">
            <a:alphaModFix/>
          </a:blip>
          <a:srcRect b="0" l="0" r="0" t="35296"/>
          <a:stretch/>
        </p:blipFill>
        <p:spPr>
          <a:xfrm>
            <a:off x="1132075" y="1512150"/>
            <a:ext cx="7427151" cy="3077026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5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Functions</a:t>
            </a:r>
            <a:endParaRPr/>
          </a:p>
        </p:txBody>
      </p:sp>
      <p:pic>
        <p:nvPicPr>
          <p:cNvPr id="575" name="Google Shape;575;p5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825" y="612250"/>
            <a:ext cx="5262945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80B9"/>
                </a:solidFill>
              </a:rPr>
              <a:t>Outline</a:t>
            </a:r>
            <a:endParaRPr>
              <a:solidFill>
                <a:srgbClr val="2980B9"/>
              </a:solidFill>
            </a:endParaRPr>
          </a:p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b="1"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From Linear Regression to Binary Classification</a:t>
            </a:r>
            <a:endParaRPr b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The Perceptron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Logistic Regression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Decision Threshold &amp; Metrics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Other Activation functions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Implementation with PyTorch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80B9"/>
                </a:solidFill>
              </a:rPr>
              <a:t>Outline</a:t>
            </a:r>
            <a:endParaRPr>
              <a:solidFill>
                <a:srgbClr val="2980B9"/>
              </a:solidFill>
            </a:endParaRPr>
          </a:p>
        </p:txBody>
      </p:sp>
      <p:sp>
        <p:nvSpPr>
          <p:cNvPr id="582" name="Google Shape;582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From Linear Regression to Binary Classification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The Perceptron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Logistic Regression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Decision Threshold &amp; Metrics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Other Activation functions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</a:pPr>
            <a:r>
              <a:rPr b="1"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Implementation with PyTorch</a:t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588" name="Google Shape;58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60"/>
          <p:cNvSpPr/>
          <p:nvPr/>
        </p:nvSpPr>
        <p:spPr>
          <a:xfrm>
            <a:off x="1419425" y="3097088"/>
            <a:ext cx="5055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cxnSp>
        <p:nvCxnSpPr>
          <p:cNvPr id="590" name="Google Shape;590;p60"/>
          <p:cNvCxnSpPr>
            <a:endCxn id="589" idx="1"/>
          </p:cNvCxnSpPr>
          <p:nvPr/>
        </p:nvCxnSpPr>
        <p:spPr>
          <a:xfrm>
            <a:off x="995454" y="2770914"/>
            <a:ext cx="498000" cy="3966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1" name="Google Shape;591;p60"/>
          <p:cNvCxnSpPr>
            <a:endCxn id="589" idx="2"/>
          </p:cNvCxnSpPr>
          <p:nvPr/>
        </p:nvCxnSpPr>
        <p:spPr>
          <a:xfrm flipH="1" rot="10800000">
            <a:off x="783725" y="3337538"/>
            <a:ext cx="635700" cy="774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" name="Google Shape;592;p60"/>
          <p:cNvCxnSpPr>
            <a:endCxn id="589" idx="3"/>
          </p:cNvCxnSpPr>
          <p:nvPr/>
        </p:nvCxnSpPr>
        <p:spPr>
          <a:xfrm flipH="1" rot="10800000">
            <a:off x="1125954" y="3507561"/>
            <a:ext cx="367500" cy="486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3" name="Google Shape;593;p60"/>
          <p:cNvCxnSpPr>
            <a:endCxn id="589" idx="0"/>
          </p:cNvCxnSpPr>
          <p:nvPr/>
        </p:nvCxnSpPr>
        <p:spPr>
          <a:xfrm>
            <a:off x="1468475" y="2387888"/>
            <a:ext cx="203700" cy="709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4" name="Google Shape;594;p60"/>
          <p:cNvCxnSpPr>
            <a:stCxn id="589" idx="6"/>
          </p:cNvCxnSpPr>
          <p:nvPr/>
        </p:nvCxnSpPr>
        <p:spPr>
          <a:xfrm flipH="1" rot="10800000">
            <a:off x="1924925" y="3325238"/>
            <a:ext cx="660300" cy="12300"/>
          </a:xfrm>
          <a:prstGeom prst="straightConnector1">
            <a:avLst/>
          </a:prstGeom>
          <a:noFill/>
          <a:ln cap="flat" cmpd="sng" w="19050">
            <a:solidFill>
              <a:srgbClr val="B4A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5" name="Google Shape;595;p60"/>
          <p:cNvSpPr txBox="1"/>
          <p:nvPr/>
        </p:nvSpPr>
        <p:spPr>
          <a:xfrm>
            <a:off x="1101550" y="20273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96" name="Google Shape;596;p60"/>
          <p:cNvSpPr txBox="1"/>
          <p:nvPr/>
        </p:nvSpPr>
        <p:spPr>
          <a:xfrm>
            <a:off x="677750" y="23743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r>
              <a:rPr baseline="-25000" lang="en"/>
              <a:t>1</a:t>
            </a:r>
            <a:endParaRPr baseline="-25000"/>
          </a:p>
        </p:txBody>
      </p:sp>
      <p:sp>
        <p:nvSpPr>
          <p:cNvPr id="597" name="Google Shape;597;p60"/>
          <p:cNvSpPr txBox="1"/>
          <p:nvPr/>
        </p:nvSpPr>
        <p:spPr>
          <a:xfrm>
            <a:off x="450350" y="322485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r>
              <a:rPr baseline="-25000" lang="en"/>
              <a:t>2</a:t>
            </a:r>
            <a:endParaRPr baseline="-25000"/>
          </a:p>
        </p:txBody>
      </p:sp>
      <p:sp>
        <p:nvSpPr>
          <p:cNvPr id="598" name="Google Shape;598;p60"/>
          <p:cNvSpPr txBox="1"/>
          <p:nvPr/>
        </p:nvSpPr>
        <p:spPr>
          <a:xfrm>
            <a:off x="677750" y="375510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r>
              <a:rPr baseline="-25000" lang="en"/>
              <a:t>3</a:t>
            </a:r>
            <a:endParaRPr baseline="-25000"/>
          </a:p>
        </p:txBody>
      </p:sp>
      <p:sp>
        <p:nvSpPr>
          <p:cNvPr id="599" name="Google Shape;599;p60"/>
          <p:cNvSpPr txBox="1"/>
          <p:nvPr/>
        </p:nvSpPr>
        <p:spPr>
          <a:xfrm>
            <a:off x="2585225" y="3097100"/>
            <a:ext cx="1186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= {</a:t>
            </a:r>
            <a:r>
              <a:rPr lang="en">
                <a:solidFill>
                  <a:schemeClr val="dk1"/>
                </a:solidFill>
              </a:rPr>
              <a:t>-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∞</a:t>
            </a:r>
            <a:r>
              <a:rPr lang="en"/>
              <a:t>, +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∞</a:t>
            </a:r>
            <a:r>
              <a:rPr lang="en"/>
              <a:t>}</a:t>
            </a:r>
            <a:endParaRPr/>
          </a:p>
        </p:txBody>
      </p:sp>
      <p:sp>
        <p:nvSpPr>
          <p:cNvPr id="600" name="Google Shape;600;p60"/>
          <p:cNvSpPr txBox="1"/>
          <p:nvPr/>
        </p:nvSpPr>
        <p:spPr>
          <a:xfrm>
            <a:off x="1520088" y="24650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b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601" name="Google Shape;601;p60"/>
          <p:cNvSpPr txBox="1"/>
          <p:nvPr/>
        </p:nvSpPr>
        <p:spPr>
          <a:xfrm>
            <a:off x="862625" y="282825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w</a:t>
            </a:r>
            <a:r>
              <a:rPr b="1" baseline="-25000" lang="en">
                <a:solidFill>
                  <a:srgbClr val="CC0000"/>
                </a:solidFill>
              </a:rPr>
              <a:t>1</a:t>
            </a:r>
            <a:endParaRPr b="1" baseline="-25000">
              <a:solidFill>
                <a:srgbClr val="CC0000"/>
              </a:solidFill>
            </a:endParaRPr>
          </a:p>
        </p:txBody>
      </p:sp>
      <p:sp>
        <p:nvSpPr>
          <p:cNvPr id="602" name="Google Shape;602;p60"/>
          <p:cNvSpPr txBox="1"/>
          <p:nvPr/>
        </p:nvSpPr>
        <p:spPr>
          <a:xfrm>
            <a:off x="916925" y="32916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w</a:t>
            </a:r>
            <a:r>
              <a:rPr b="1" baseline="-25000" lang="en">
                <a:solidFill>
                  <a:srgbClr val="CC0000"/>
                </a:solidFill>
              </a:rPr>
              <a:t>2</a:t>
            </a:r>
            <a:endParaRPr b="1" baseline="-25000">
              <a:solidFill>
                <a:srgbClr val="CC0000"/>
              </a:solidFill>
            </a:endParaRPr>
          </a:p>
        </p:txBody>
      </p:sp>
      <p:sp>
        <p:nvSpPr>
          <p:cNvPr id="603" name="Google Shape;603;p60"/>
          <p:cNvSpPr txBox="1"/>
          <p:nvPr/>
        </p:nvSpPr>
        <p:spPr>
          <a:xfrm>
            <a:off x="1310825" y="36882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w</a:t>
            </a:r>
            <a:r>
              <a:rPr b="1" baseline="-25000" lang="en">
                <a:solidFill>
                  <a:srgbClr val="CC0000"/>
                </a:solidFill>
              </a:rPr>
              <a:t>3</a:t>
            </a:r>
            <a:endParaRPr b="1" baseline="-25000">
              <a:solidFill>
                <a:srgbClr val="CC0000"/>
              </a:solidFill>
            </a:endParaRPr>
          </a:p>
        </p:txBody>
      </p:sp>
      <p:pic>
        <p:nvPicPr>
          <p:cNvPr id="604" name="Google Shape;6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575" y="2465025"/>
            <a:ext cx="3200389" cy="6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173" y="1317101"/>
            <a:ext cx="2743200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Logistic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2" name="Google Shape;6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425" y="2423927"/>
            <a:ext cx="2898383" cy="7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173" y="1317101"/>
            <a:ext cx="274320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61"/>
          <p:cNvSpPr/>
          <p:nvPr/>
        </p:nvSpPr>
        <p:spPr>
          <a:xfrm>
            <a:off x="1724225" y="2487488"/>
            <a:ext cx="5055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σ</a:t>
            </a:r>
            <a:endParaRPr b="1" sz="1800"/>
          </a:p>
        </p:txBody>
      </p:sp>
      <p:cxnSp>
        <p:nvCxnSpPr>
          <p:cNvPr id="615" name="Google Shape;615;p61"/>
          <p:cNvCxnSpPr>
            <a:endCxn id="614" idx="1"/>
          </p:cNvCxnSpPr>
          <p:nvPr/>
        </p:nvCxnSpPr>
        <p:spPr>
          <a:xfrm>
            <a:off x="1300254" y="2161314"/>
            <a:ext cx="498000" cy="3966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6" name="Google Shape;616;p61"/>
          <p:cNvCxnSpPr>
            <a:endCxn id="614" idx="2"/>
          </p:cNvCxnSpPr>
          <p:nvPr/>
        </p:nvCxnSpPr>
        <p:spPr>
          <a:xfrm flipH="1" rot="10800000">
            <a:off x="1088525" y="2727938"/>
            <a:ext cx="635700" cy="774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7" name="Google Shape;617;p61"/>
          <p:cNvCxnSpPr>
            <a:endCxn id="614" idx="3"/>
          </p:cNvCxnSpPr>
          <p:nvPr/>
        </p:nvCxnSpPr>
        <p:spPr>
          <a:xfrm flipH="1" rot="10800000">
            <a:off x="1430754" y="2897961"/>
            <a:ext cx="367500" cy="486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8" name="Google Shape;618;p61"/>
          <p:cNvCxnSpPr>
            <a:endCxn id="614" idx="0"/>
          </p:cNvCxnSpPr>
          <p:nvPr/>
        </p:nvCxnSpPr>
        <p:spPr>
          <a:xfrm>
            <a:off x="1773275" y="1778288"/>
            <a:ext cx="203700" cy="709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9" name="Google Shape;619;p61"/>
          <p:cNvCxnSpPr>
            <a:stCxn id="614" idx="6"/>
          </p:cNvCxnSpPr>
          <p:nvPr/>
        </p:nvCxnSpPr>
        <p:spPr>
          <a:xfrm flipH="1" rot="10800000">
            <a:off x="2229725" y="2715638"/>
            <a:ext cx="660300" cy="12300"/>
          </a:xfrm>
          <a:prstGeom prst="straightConnector1">
            <a:avLst/>
          </a:prstGeom>
          <a:noFill/>
          <a:ln cap="flat" cmpd="sng" w="19050">
            <a:solidFill>
              <a:srgbClr val="B4A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p61"/>
          <p:cNvSpPr txBox="1"/>
          <p:nvPr/>
        </p:nvSpPr>
        <p:spPr>
          <a:xfrm>
            <a:off x="1406350" y="14177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21" name="Google Shape;621;p61"/>
          <p:cNvSpPr txBox="1"/>
          <p:nvPr/>
        </p:nvSpPr>
        <p:spPr>
          <a:xfrm>
            <a:off x="982550" y="17647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r>
              <a:rPr baseline="-25000" lang="en"/>
              <a:t>1</a:t>
            </a:r>
            <a:endParaRPr baseline="-25000"/>
          </a:p>
        </p:txBody>
      </p:sp>
      <p:sp>
        <p:nvSpPr>
          <p:cNvPr id="622" name="Google Shape;622;p61"/>
          <p:cNvSpPr txBox="1"/>
          <p:nvPr/>
        </p:nvSpPr>
        <p:spPr>
          <a:xfrm>
            <a:off x="755150" y="261525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r>
              <a:rPr baseline="-25000" lang="en"/>
              <a:t>2</a:t>
            </a:r>
            <a:endParaRPr baseline="-25000"/>
          </a:p>
        </p:txBody>
      </p:sp>
      <p:sp>
        <p:nvSpPr>
          <p:cNvPr id="623" name="Google Shape;623;p61"/>
          <p:cNvSpPr txBox="1"/>
          <p:nvPr/>
        </p:nvSpPr>
        <p:spPr>
          <a:xfrm>
            <a:off x="982550" y="314550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r>
              <a:rPr baseline="-25000" lang="en"/>
              <a:t>3</a:t>
            </a:r>
            <a:endParaRPr baseline="-25000"/>
          </a:p>
        </p:txBody>
      </p:sp>
      <p:sp>
        <p:nvSpPr>
          <p:cNvPr id="624" name="Google Shape;624;p61"/>
          <p:cNvSpPr txBox="1"/>
          <p:nvPr/>
        </p:nvSpPr>
        <p:spPr>
          <a:xfrm>
            <a:off x="2890025" y="2487500"/>
            <a:ext cx="1186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= {</a:t>
            </a:r>
            <a:r>
              <a:rPr lang="en">
                <a:solidFill>
                  <a:schemeClr val="dk1"/>
                </a:solidFill>
              </a:rPr>
              <a:t>0</a:t>
            </a:r>
            <a:r>
              <a:rPr lang="en"/>
              <a:t>, 1}</a:t>
            </a:r>
            <a:endParaRPr/>
          </a:p>
        </p:txBody>
      </p:sp>
      <p:sp>
        <p:nvSpPr>
          <p:cNvPr id="625" name="Google Shape;625;p61"/>
          <p:cNvSpPr txBox="1"/>
          <p:nvPr/>
        </p:nvSpPr>
        <p:spPr>
          <a:xfrm>
            <a:off x="1824888" y="18554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b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626" name="Google Shape;626;p61"/>
          <p:cNvSpPr txBox="1"/>
          <p:nvPr/>
        </p:nvSpPr>
        <p:spPr>
          <a:xfrm>
            <a:off x="1167425" y="221865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w</a:t>
            </a:r>
            <a:r>
              <a:rPr b="1" baseline="-25000" lang="en">
                <a:solidFill>
                  <a:srgbClr val="CC0000"/>
                </a:solidFill>
              </a:rPr>
              <a:t>1</a:t>
            </a:r>
            <a:endParaRPr b="1" baseline="-25000">
              <a:solidFill>
                <a:srgbClr val="CC0000"/>
              </a:solidFill>
            </a:endParaRPr>
          </a:p>
        </p:txBody>
      </p:sp>
      <p:sp>
        <p:nvSpPr>
          <p:cNvPr id="627" name="Google Shape;627;p61"/>
          <p:cNvSpPr txBox="1"/>
          <p:nvPr/>
        </p:nvSpPr>
        <p:spPr>
          <a:xfrm>
            <a:off x="1221725" y="26820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w</a:t>
            </a:r>
            <a:r>
              <a:rPr b="1" baseline="-25000" lang="en">
                <a:solidFill>
                  <a:srgbClr val="CC0000"/>
                </a:solidFill>
              </a:rPr>
              <a:t>2</a:t>
            </a:r>
            <a:endParaRPr b="1" baseline="-25000">
              <a:solidFill>
                <a:srgbClr val="CC0000"/>
              </a:solidFill>
            </a:endParaRPr>
          </a:p>
        </p:txBody>
      </p:sp>
      <p:sp>
        <p:nvSpPr>
          <p:cNvPr id="628" name="Google Shape;628;p61"/>
          <p:cNvSpPr txBox="1"/>
          <p:nvPr/>
        </p:nvSpPr>
        <p:spPr>
          <a:xfrm>
            <a:off x="1615625" y="30786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w</a:t>
            </a:r>
            <a:r>
              <a:rPr b="1" baseline="-25000" lang="en">
                <a:solidFill>
                  <a:srgbClr val="CC0000"/>
                </a:solidFill>
              </a:rPr>
              <a:t>3</a:t>
            </a:r>
            <a:endParaRPr b="1" baseline="-250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4" name="Google Shape;63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80B9"/>
                </a:solidFill>
              </a:rPr>
              <a:t>Outline</a:t>
            </a:r>
            <a:endParaRPr>
              <a:solidFill>
                <a:srgbClr val="2980B9"/>
              </a:solidFill>
            </a:endParaRPr>
          </a:p>
        </p:txBody>
      </p:sp>
      <p:sp>
        <p:nvSpPr>
          <p:cNvPr id="635" name="Google Shape;635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From Linear Regression to Binary Classification</a:t>
            </a:r>
            <a:endParaRPr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The Perceptron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Logistic Regression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Decision Threshold &amp; Metrics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Other Activation functions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</a:pPr>
            <a:r>
              <a:rPr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Implementation with PyTorch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sz="1300">
              <a:solidFill>
                <a:schemeClr val="dk1"/>
              </a:solidFill>
            </a:endParaRPr>
          </a:p>
        </p:txBody>
      </p:sp>
      <p:pic>
        <p:nvPicPr>
          <p:cNvPr descr="phd101008s.gif" id="641" name="Google Shape;6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0"/>
            <a:ext cx="79538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Regression to Classification</a:t>
            </a:r>
            <a:endParaRPr/>
          </a:p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650" y="24290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600" y="2363563"/>
            <a:ext cx="758403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550" y="1595325"/>
            <a:ext cx="758400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3100" y="1374013"/>
            <a:ext cx="673767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5025" y="1448913"/>
            <a:ext cx="673775" cy="50468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/>
        </p:nvSpPr>
        <p:spPr>
          <a:xfrm>
            <a:off x="208950" y="658375"/>
            <a:ext cx="858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Consider a manifold of RGB images of dogs and cats, all images of MxN pixels.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148200" y="3325745"/>
            <a:ext cx="8704200" cy="608100"/>
          </a:xfrm>
          <a:prstGeom prst="rect">
            <a:avLst/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Question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: What is the dimensionality of the space in which these images exist ?</a:t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8" name="Google Shape;128;p24"/>
          <p:cNvSpPr/>
          <p:nvPr/>
        </p:nvSpPr>
        <p:spPr>
          <a:xfrm>
            <a:off x="1559081" y="1070729"/>
            <a:ext cx="5019300" cy="2131300"/>
          </a:xfrm>
          <a:custGeom>
            <a:rect b="b" l="l" r="r" t="t"/>
            <a:pathLst>
              <a:path extrusionOk="0" h="85252" w="200772">
                <a:moveTo>
                  <a:pt x="12110" y="9413"/>
                </a:moveTo>
                <a:cubicBezTo>
                  <a:pt x="959" y="20564"/>
                  <a:pt x="-5772" y="46967"/>
                  <a:pt x="6844" y="56429"/>
                </a:cubicBezTo>
                <a:cubicBezTo>
                  <a:pt x="13609" y="61503"/>
                  <a:pt x="23729" y="59417"/>
                  <a:pt x="31292" y="63199"/>
                </a:cubicBezTo>
                <a:cubicBezTo>
                  <a:pt x="42434" y="68770"/>
                  <a:pt x="51727" y="79206"/>
                  <a:pt x="64015" y="81253"/>
                </a:cubicBezTo>
                <a:cubicBezTo>
                  <a:pt x="74430" y="82988"/>
                  <a:pt x="85103" y="84560"/>
                  <a:pt x="95609" y="83510"/>
                </a:cubicBezTo>
                <a:cubicBezTo>
                  <a:pt x="104001" y="82671"/>
                  <a:pt x="112411" y="80490"/>
                  <a:pt x="120810" y="81253"/>
                </a:cubicBezTo>
                <a:cubicBezTo>
                  <a:pt x="129392" y="82033"/>
                  <a:pt x="137822" y="85965"/>
                  <a:pt x="146386" y="85014"/>
                </a:cubicBezTo>
                <a:cubicBezTo>
                  <a:pt x="166417" y="82789"/>
                  <a:pt x="193737" y="74743"/>
                  <a:pt x="199043" y="55300"/>
                </a:cubicBezTo>
                <a:cubicBezTo>
                  <a:pt x="200363" y="50462"/>
                  <a:pt x="202052" y="44267"/>
                  <a:pt x="199043" y="40255"/>
                </a:cubicBezTo>
                <a:cubicBezTo>
                  <a:pt x="194161" y="33748"/>
                  <a:pt x="183780" y="33890"/>
                  <a:pt x="177604" y="28596"/>
                </a:cubicBezTo>
                <a:cubicBezTo>
                  <a:pt x="167838" y="20225"/>
                  <a:pt x="163889" y="2908"/>
                  <a:pt x="151276" y="386"/>
                </a:cubicBezTo>
                <a:cubicBezTo>
                  <a:pt x="144460" y="-977"/>
                  <a:pt x="137512" y="2390"/>
                  <a:pt x="130589" y="3019"/>
                </a:cubicBezTo>
                <a:cubicBezTo>
                  <a:pt x="116727" y="4279"/>
                  <a:pt x="102596" y="5887"/>
                  <a:pt x="88839" y="3771"/>
                </a:cubicBezTo>
                <a:cubicBezTo>
                  <a:pt x="81490" y="2641"/>
                  <a:pt x="73982" y="293"/>
                  <a:pt x="66648" y="1515"/>
                </a:cubicBezTo>
                <a:cubicBezTo>
                  <a:pt x="60938" y="2466"/>
                  <a:pt x="55056" y="3971"/>
                  <a:pt x="49346" y="3019"/>
                </a:cubicBezTo>
                <a:cubicBezTo>
                  <a:pt x="36924" y="949"/>
                  <a:pt x="17742" y="-1851"/>
                  <a:pt x="12110" y="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Regression to Classification</a:t>
            </a:r>
            <a:endParaRPr/>
          </a:p>
        </p:txBody>
      </p:sp>
      <p:sp>
        <p:nvSpPr>
          <p:cNvPr id="134" name="Google Shape;1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5"/>
          <p:cNvSpPr txBox="1"/>
          <p:nvPr/>
        </p:nvSpPr>
        <p:spPr>
          <a:xfrm>
            <a:off x="208950" y="658375"/>
            <a:ext cx="858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Consider a manifold of RGB images of dogs and cats, all images of MxN pixels.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148200" y="3325745"/>
            <a:ext cx="8704200" cy="608100"/>
          </a:xfrm>
          <a:prstGeom prst="rect">
            <a:avLst/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Question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: What is the dimensionality of the space in which these images exist ?</a:t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148200" y="4130075"/>
            <a:ext cx="858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Each image is a point in an M x N x 3 (RGB channels) dimensional space.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650" y="24290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600" y="2363563"/>
            <a:ext cx="758403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550" y="1595325"/>
            <a:ext cx="758400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3100" y="1374013"/>
            <a:ext cx="673767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5025" y="1448913"/>
            <a:ext cx="673775" cy="50468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/>
          <p:nvPr/>
        </p:nvSpPr>
        <p:spPr>
          <a:xfrm>
            <a:off x="1559081" y="1070729"/>
            <a:ext cx="5019300" cy="2131300"/>
          </a:xfrm>
          <a:custGeom>
            <a:rect b="b" l="l" r="r" t="t"/>
            <a:pathLst>
              <a:path extrusionOk="0" h="85252" w="200772">
                <a:moveTo>
                  <a:pt x="12110" y="9413"/>
                </a:moveTo>
                <a:cubicBezTo>
                  <a:pt x="959" y="20564"/>
                  <a:pt x="-5772" y="46967"/>
                  <a:pt x="6844" y="56429"/>
                </a:cubicBezTo>
                <a:cubicBezTo>
                  <a:pt x="13609" y="61503"/>
                  <a:pt x="23729" y="59417"/>
                  <a:pt x="31292" y="63199"/>
                </a:cubicBezTo>
                <a:cubicBezTo>
                  <a:pt x="42434" y="68770"/>
                  <a:pt x="51727" y="79206"/>
                  <a:pt x="64015" y="81253"/>
                </a:cubicBezTo>
                <a:cubicBezTo>
                  <a:pt x="74430" y="82988"/>
                  <a:pt x="85103" y="84560"/>
                  <a:pt x="95609" y="83510"/>
                </a:cubicBezTo>
                <a:cubicBezTo>
                  <a:pt x="104001" y="82671"/>
                  <a:pt x="112411" y="80490"/>
                  <a:pt x="120810" y="81253"/>
                </a:cubicBezTo>
                <a:cubicBezTo>
                  <a:pt x="129392" y="82033"/>
                  <a:pt x="137822" y="85965"/>
                  <a:pt x="146386" y="85014"/>
                </a:cubicBezTo>
                <a:cubicBezTo>
                  <a:pt x="166417" y="82789"/>
                  <a:pt x="193737" y="74743"/>
                  <a:pt x="199043" y="55300"/>
                </a:cubicBezTo>
                <a:cubicBezTo>
                  <a:pt x="200363" y="50462"/>
                  <a:pt x="202052" y="44267"/>
                  <a:pt x="199043" y="40255"/>
                </a:cubicBezTo>
                <a:cubicBezTo>
                  <a:pt x="194161" y="33748"/>
                  <a:pt x="183780" y="33890"/>
                  <a:pt x="177604" y="28596"/>
                </a:cubicBezTo>
                <a:cubicBezTo>
                  <a:pt x="167838" y="20225"/>
                  <a:pt x="163889" y="2908"/>
                  <a:pt x="151276" y="386"/>
                </a:cubicBezTo>
                <a:cubicBezTo>
                  <a:pt x="144460" y="-977"/>
                  <a:pt x="137512" y="2390"/>
                  <a:pt x="130589" y="3019"/>
                </a:cubicBezTo>
                <a:cubicBezTo>
                  <a:pt x="116727" y="4279"/>
                  <a:pt x="102596" y="5887"/>
                  <a:pt x="88839" y="3771"/>
                </a:cubicBezTo>
                <a:cubicBezTo>
                  <a:pt x="81490" y="2641"/>
                  <a:pt x="73982" y="293"/>
                  <a:pt x="66648" y="1515"/>
                </a:cubicBezTo>
                <a:cubicBezTo>
                  <a:pt x="60938" y="2466"/>
                  <a:pt x="55056" y="3971"/>
                  <a:pt x="49346" y="3019"/>
                </a:cubicBezTo>
                <a:cubicBezTo>
                  <a:pt x="36924" y="949"/>
                  <a:pt x="17742" y="-1851"/>
                  <a:pt x="12110" y="941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Regression to Classification</a:t>
            </a:r>
            <a:endParaRPr/>
          </a:p>
        </p:txBody>
      </p:sp>
      <p:sp>
        <p:nvSpPr>
          <p:cNvPr id="149" name="Google Shape;14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6"/>
          <p:cNvSpPr txBox="1"/>
          <p:nvPr/>
        </p:nvSpPr>
        <p:spPr>
          <a:xfrm>
            <a:off x="228600" y="735850"/>
            <a:ext cx="8704200" cy="747300"/>
          </a:xfrm>
          <a:prstGeom prst="rect">
            <a:avLst/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Question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: Would it be possible to project all images in a 1-D space where the cats and dogs are linearly separable ?</a:t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450" y="4376638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0800" y="4123125"/>
            <a:ext cx="758403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1700" y="4398638"/>
            <a:ext cx="758400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1163" y="4036275"/>
            <a:ext cx="673767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8675" y="4628350"/>
            <a:ext cx="673775" cy="504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325" y="21891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900" y="2177175"/>
            <a:ext cx="758403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9300" y="2241438"/>
            <a:ext cx="758400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7475" y="2211200"/>
            <a:ext cx="673767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4412" y="2211188"/>
            <a:ext cx="673775" cy="5046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26"/>
          <p:cNvCxnSpPr/>
          <p:nvPr/>
        </p:nvCxnSpPr>
        <p:spPr>
          <a:xfrm flipH="1" rot="10800000">
            <a:off x="1528800" y="2090000"/>
            <a:ext cx="5463000" cy="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26"/>
          <p:cNvSpPr txBox="1"/>
          <p:nvPr/>
        </p:nvSpPr>
        <p:spPr>
          <a:xfrm>
            <a:off x="7073925" y="1917750"/>
            <a:ext cx="3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x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7484875" y="1803450"/>
            <a:ext cx="1278900" cy="57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1-D space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7484875" y="4002263"/>
            <a:ext cx="1278900" cy="57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MxNx3-D space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5" name="Google Shape;165;p26"/>
          <p:cNvCxnSpPr/>
          <p:nvPr/>
        </p:nvCxnSpPr>
        <p:spPr>
          <a:xfrm>
            <a:off x="4946025" y="1720775"/>
            <a:ext cx="9300" cy="1147200"/>
          </a:xfrm>
          <a:prstGeom prst="straightConnector1">
            <a:avLst/>
          </a:prstGeom>
          <a:noFill/>
          <a:ln cap="flat" cmpd="sng" w="28575">
            <a:solidFill>
              <a:srgbClr val="2980B9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66" name="Google Shape;166;p26"/>
          <p:cNvSpPr/>
          <p:nvPr/>
        </p:nvSpPr>
        <p:spPr>
          <a:xfrm>
            <a:off x="1835100" y="3045500"/>
            <a:ext cx="5067600" cy="747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CF0F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?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Regression to Classification</a:t>
            </a:r>
            <a:endParaRPr/>
          </a:p>
        </p:txBody>
      </p:sp>
      <p:sp>
        <p:nvSpPr>
          <p:cNvPr id="172" name="Google Shape;17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228600" y="735850"/>
            <a:ext cx="8704200" cy="747300"/>
          </a:xfrm>
          <a:prstGeom prst="rect">
            <a:avLst/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Question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: Would it be possible to project all images in a 1-D space where the cats and dogs are linearly separable ?</a:t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450" y="4376638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0800" y="4123125"/>
            <a:ext cx="758403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1700" y="4398638"/>
            <a:ext cx="758400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1163" y="4036275"/>
            <a:ext cx="673767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8675" y="4628350"/>
            <a:ext cx="673775" cy="504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325" y="21891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900" y="2177175"/>
            <a:ext cx="758403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9300" y="2241438"/>
            <a:ext cx="758400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7475" y="2211200"/>
            <a:ext cx="673767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4412" y="2211188"/>
            <a:ext cx="673775" cy="5046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7"/>
          <p:cNvCxnSpPr/>
          <p:nvPr/>
        </p:nvCxnSpPr>
        <p:spPr>
          <a:xfrm flipH="1" rot="10800000">
            <a:off x="1528800" y="2090000"/>
            <a:ext cx="5463000" cy="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27"/>
          <p:cNvSpPr txBox="1"/>
          <p:nvPr/>
        </p:nvSpPr>
        <p:spPr>
          <a:xfrm>
            <a:off x="7073925" y="1917750"/>
            <a:ext cx="3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x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6" name="Google Shape;186;p27"/>
          <p:cNvSpPr/>
          <p:nvPr/>
        </p:nvSpPr>
        <p:spPr>
          <a:xfrm>
            <a:off x="7484875" y="1803450"/>
            <a:ext cx="1278900" cy="57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1-D space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7" name="Google Shape;187;p27"/>
          <p:cNvSpPr/>
          <p:nvPr/>
        </p:nvSpPr>
        <p:spPr>
          <a:xfrm>
            <a:off x="7484875" y="4002263"/>
            <a:ext cx="1278900" cy="57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MxNx3-D space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88" name="Google Shape;188;p27"/>
          <p:cNvCxnSpPr/>
          <p:nvPr/>
        </p:nvCxnSpPr>
        <p:spPr>
          <a:xfrm>
            <a:off x="4946025" y="1720775"/>
            <a:ext cx="9300" cy="1147200"/>
          </a:xfrm>
          <a:prstGeom prst="straightConnector1">
            <a:avLst/>
          </a:prstGeom>
          <a:noFill/>
          <a:ln cap="flat" cmpd="sng" w="28575">
            <a:solidFill>
              <a:srgbClr val="2980B9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89" name="Google Shape;189;p27"/>
          <p:cNvSpPr/>
          <p:nvPr/>
        </p:nvSpPr>
        <p:spPr>
          <a:xfrm>
            <a:off x="1835100" y="3045500"/>
            <a:ext cx="5067600" cy="747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CF0F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Deep Neural Networks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From Regression to Classification</a:t>
            </a:r>
            <a:endParaRPr/>
          </a:p>
        </p:txBody>
      </p:sp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8"/>
          <p:cNvSpPr txBox="1"/>
          <p:nvPr/>
        </p:nvSpPr>
        <p:spPr>
          <a:xfrm>
            <a:off x="228600" y="735850"/>
            <a:ext cx="8704200" cy="747300"/>
          </a:xfrm>
          <a:prstGeom prst="rect">
            <a:avLst/>
          </a:prstGeom>
          <a:noFill/>
          <a:ln cap="flat" cmpd="sng" w="9525">
            <a:solidFill>
              <a:srgbClr val="FF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Question</a:t>
            </a:r>
            <a:r>
              <a:rPr lang="en" sz="1800">
                <a:solidFill>
                  <a:srgbClr val="FF6633"/>
                </a:solidFill>
                <a:latin typeface="Ubuntu"/>
                <a:ea typeface="Ubuntu"/>
                <a:cs typeface="Ubuntu"/>
                <a:sym typeface="Ubuntu"/>
              </a:rPr>
              <a:t>: Could we map all cats to negative values and all dogs to positive values ?</a:t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663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1835100" y="2969300"/>
            <a:ext cx="5067600" cy="747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CF0F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?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7484875" y="1803450"/>
            <a:ext cx="1278900" cy="57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1-D space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325" y="42465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900" y="4234575"/>
            <a:ext cx="758403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9300" y="4298838"/>
            <a:ext cx="758400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5075" y="4268600"/>
            <a:ext cx="673767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4412" y="4268588"/>
            <a:ext cx="673775" cy="5046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8"/>
          <p:cNvCxnSpPr/>
          <p:nvPr/>
        </p:nvCxnSpPr>
        <p:spPr>
          <a:xfrm flipH="1" rot="10800000">
            <a:off x="1528800" y="4147400"/>
            <a:ext cx="5463000" cy="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8"/>
          <p:cNvSpPr txBox="1"/>
          <p:nvPr/>
        </p:nvSpPr>
        <p:spPr>
          <a:xfrm>
            <a:off x="7073925" y="3975150"/>
            <a:ext cx="3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x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7484875" y="3860850"/>
            <a:ext cx="1278900" cy="57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1-D space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7" name="Google Shape;207;p28"/>
          <p:cNvCxnSpPr/>
          <p:nvPr/>
        </p:nvCxnSpPr>
        <p:spPr>
          <a:xfrm>
            <a:off x="4946025" y="3778175"/>
            <a:ext cx="9300" cy="1147200"/>
          </a:xfrm>
          <a:prstGeom prst="straightConnector1">
            <a:avLst/>
          </a:prstGeom>
          <a:noFill/>
          <a:ln cap="flat" cmpd="sng" w="28575">
            <a:solidFill>
              <a:srgbClr val="2980B9"/>
            </a:solidFill>
            <a:prstDash val="lgDash"/>
            <a:round/>
            <a:headEnd len="med" w="med" type="none"/>
            <a:tailEnd len="med" w="med" type="none"/>
          </a:ln>
        </p:spPr>
      </p:cxn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525" y="21891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900" y="2177175"/>
            <a:ext cx="758403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00" y="2241438"/>
            <a:ext cx="758400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6875" y="2211200"/>
            <a:ext cx="673767" cy="5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2412" y="2211188"/>
            <a:ext cx="673775" cy="5046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28"/>
          <p:cNvCxnSpPr/>
          <p:nvPr/>
        </p:nvCxnSpPr>
        <p:spPr>
          <a:xfrm flipH="1" rot="10800000">
            <a:off x="357325" y="2089900"/>
            <a:ext cx="6558300" cy="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8"/>
          <p:cNvSpPr txBox="1"/>
          <p:nvPr/>
        </p:nvSpPr>
        <p:spPr>
          <a:xfrm>
            <a:off x="6997725" y="1917750"/>
            <a:ext cx="3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x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15" name="Google Shape;215;p28"/>
          <p:cNvCxnSpPr/>
          <p:nvPr/>
        </p:nvCxnSpPr>
        <p:spPr>
          <a:xfrm>
            <a:off x="4363050" y="1927625"/>
            <a:ext cx="6000" cy="791400"/>
          </a:xfrm>
          <a:prstGeom prst="straightConnector1">
            <a:avLst/>
          </a:prstGeom>
          <a:noFill/>
          <a:ln cap="flat" cmpd="sng" w="28575">
            <a:solidFill>
              <a:srgbClr val="2980B9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16" name="Google Shape;216;p28"/>
          <p:cNvSpPr txBox="1"/>
          <p:nvPr/>
        </p:nvSpPr>
        <p:spPr>
          <a:xfrm>
            <a:off x="4197675" y="3777375"/>
            <a:ext cx="3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4172375" y="1589725"/>
            <a:ext cx="3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0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